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notesSlides/notesSlide43.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523" r:id="rId2"/>
    <p:sldId id="525" r:id="rId3"/>
    <p:sldId id="526" r:id="rId4"/>
    <p:sldId id="527" r:id="rId5"/>
    <p:sldId id="520" r:id="rId6"/>
    <p:sldId id="521" r:id="rId7"/>
    <p:sldId id="522" r:id="rId8"/>
    <p:sldId id="514" r:id="rId9"/>
    <p:sldId id="510" r:id="rId10"/>
    <p:sldId id="508" r:id="rId11"/>
    <p:sldId id="506" r:id="rId12"/>
    <p:sldId id="507" r:id="rId13"/>
    <p:sldId id="474" r:id="rId14"/>
    <p:sldId id="528" r:id="rId15"/>
    <p:sldId id="529" r:id="rId16"/>
    <p:sldId id="530" r:id="rId17"/>
    <p:sldId id="531" r:id="rId18"/>
    <p:sldId id="532" r:id="rId19"/>
    <p:sldId id="361" r:id="rId20"/>
    <p:sldId id="535" r:id="rId21"/>
    <p:sldId id="536" r:id="rId22"/>
    <p:sldId id="279" r:id="rId23"/>
    <p:sldId id="540" r:id="rId24"/>
    <p:sldId id="541" r:id="rId25"/>
    <p:sldId id="542" r:id="rId26"/>
    <p:sldId id="538" r:id="rId27"/>
    <p:sldId id="552" r:id="rId28"/>
    <p:sldId id="554" r:id="rId29"/>
    <p:sldId id="551" r:id="rId30"/>
    <p:sldId id="549" r:id="rId31"/>
    <p:sldId id="555" r:id="rId32"/>
    <p:sldId id="261" r:id="rId33"/>
    <p:sldId id="553" r:id="rId34"/>
    <p:sldId id="349" r:id="rId35"/>
    <p:sldId id="556" r:id="rId36"/>
    <p:sldId id="547" r:id="rId37"/>
    <p:sldId id="558" r:id="rId38"/>
    <p:sldId id="557" r:id="rId39"/>
    <p:sldId id="546" r:id="rId40"/>
    <p:sldId id="765" r:id="rId41"/>
    <p:sldId id="293" r:id="rId42"/>
    <p:sldId id="295" r:id="rId43"/>
    <p:sldId id="560" r:id="rId44"/>
  </p:sldIdLst>
  <p:sldSz cx="9144000" cy="6858000" type="screen4x3"/>
  <p:notesSz cx="6858000" cy="9144000"/>
  <p:defaultTextStyle>
    <a:defPPr>
      <a:defRPr lang="en-US"/>
    </a:defPPr>
    <a:lvl1pPr algn="ctr" rtl="0" fontAlgn="base">
      <a:spcBef>
        <a:spcPct val="0"/>
      </a:spcBef>
      <a:spcAft>
        <a:spcPct val="0"/>
      </a:spcAft>
      <a:defRPr sz="2800" b="1" kern="1200">
        <a:solidFill>
          <a:schemeClr val="bg1"/>
        </a:solidFill>
        <a:latin typeface="Arial" charset="0"/>
        <a:ea typeface="+mn-ea"/>
        <a:cs typeface="+mn-cs"/>
      </a:defRPr>
    </a:lvl1pPr>
    <a:lvl2pPr marL="457200" algn="ctr" rtl="0" fontAlgn="base">
      <a:spcBef>
        <a:spcPct val="0"/>
      </a:spcBef>
      <a:spcAft>
        <a:spcPct val="0"/>
      </a:spcAft>
      <a:defRPr sz="2800" b="1" kern="1200">
        <a:solidFill>
          <a:schemeClr val="bg1"/>
        </a:solidFill>
        <a:latin typeface="Arial" charset="0"/>
        <a:ea typeface="+mn-ea"/>
        <a:cs typeface="+mn-cs"/>
      </a:defRPr>
    </a:lvl2pPr>
    <a:lvl3pPr marL="914400" algn="ctr" rtl="0" fontAlgn="base">
      <a:spcBef>
        <a:spcPct val="0"/>
      </a:spcBef>
      <a:spcAft>
        <a:spcPct val="0"/>
      </a:spcAft>
      <a:defRPr sz="2800" b="1" kern="1200">
        <a:solidFill>
          <a:schemeClr val="bg1"/>
        </a:solidFill>
        <a:latin typeface="Arial" charset="0"/>
        <a:ea typeface="+mn-ea"/>
        <a:cs typeface="+mn-cs"/>
      </a:defRPr>
    </a:lvl3pPr>
    <a:lvl4pPr marL="1371600" algn="ctr" rtl="0" fontAlgn="base">
      <a:spcBef>
        <a:spcPct val="0"/>
      </a:spcBef>
      <a:spcAft>
        <a:spcPct val="0"/>
      </a:spcAft>
      <a:defRPr sz="2800" b="1" kern="1200">
        <a:solidFill>
          <a:schemeClr val="bg1"/>
        </a:solidFill>
        <a:latin typeface="Arial" charset="0"/>
        <a:ea typeface="+mn-ea"/>
        <a:cs typeface="+mn-cs"/>
      </a:defRPr>
    </a:lvl4pPr>
    <a:lvl5pPr marL="1828800" algn="ctr" rtl="0" fontAlgn="base">
      <a:spcBef>
        <a:spcPct val="0"/>
      </a:spcBef>
      <a:spcAft>
        <a:spcPct val="0"/>
      </a:spcAft>
      <a:defRPr sz="2800" b="1" kern="1200">
        <a:solidFill>
          <a:schemeClr val="bg1"/>
        </a:solidFill>
        <a:latin typeface="Arial" charset="0"/>
        <a:ea typeface="+mn-ea"/>
        <a:cs typeface="+mn-cs"/>
      </a:defRPr>
    </a:lvl5pPr>
    <a:lvl6pPr marL="2286000" algn="l" defTabSz="914400" rtl="0" eaLnBrk="1" latinLnBrk="0" hangingPunct="1">
      <a:defRPr sz="2800" b="1" kern="1200">
        <a:solidFill>
          <a:schemeClr val="bg1"/>
        </a:solidFill>
        <a:latin typeface="Arial" charset="0"/>
        <a:ea typeface="+mn-ea"/>
        <a:cs typeface="+mn-cs"/>
      </a:defRPr>
    </a:lvl6pPr>
    <a:lvl7pPr marL="2743200" algn="l" defTabSz="914400" rtl="0" eaLnBrk="1" latinLnBrk="0" hangingPunct="1">
      <a:defRPr sz="2800" b="1" kern="1200">
        <a:solidFill>
          <a:schemeClr val="bg1"/>
        </a:solidFill>
        <a:latin typeface="Arial" charset="0"/>
        <a:ea typeface="+mn-ea"/>
        <a:cs typeface="+mn-cs"/>
      </a:defRPr>
    </a:lvl7pPr>
    <a:lvl8pPr marL="3200400" algn="l" defTabSz="914400" rtl="0" eaLnBrk="1" latinLnBrk="0" hangingPunct="1">
      <a:defRPr sz="2800" b="1" kern="1200">
        <a:solidFill>
          <a:schemeClr val="bg1"/>
        </a:solidFill>
        <a:latin typeface="Arial" charset="0"/>
        <a:ea typeface="+mn-ea"/>
        <a:cs typeface="+mn-cs"/>
      </a:defRPr>
    </a:lvl8pPr>
    <a:lvl9pPr marL="3657600" algn="l" defTabSz="914400" rtl="0" eaLnBrk="1" latinLnBrk="0" hangingPunct="1">
      <a:defRPr sz="2800" b="1" kern="1200">
        <a:solidFill>
          <a:schemeClr val="bg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824100"/>
    <a:srgbClr val="F9601B"/>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658" autoAdjust="0"/>
    <p:restoredTop sz="70026" autoAdjust="0"/>
  </p:normalViewPr>
  <p:slideViewPr>
    <p:cSldViewPr snapToGrid="0" showGuides="1">
      <p:cViewPr>
        <p:scale>
          <a:sx n="70" d="100"/>
          <a:sy n="70" d="100"/>
        </p:scale>
        <p:origin x="-566" y="211"/>
      </p:cViewPr>
      <p:guideLst>
        <p:guide orient="horz" pos="2153"/>
        <p:guide pos="2872"/>
      </p:guideLst>
    </p:cSldViewPr>
  </p:slideViewPr>
  <p:outlineViewPr>
    <p:cViewPr>
      <p:scale>
        <a:sx n="33" d="100"/>
        <a:sy n="33" d="100"/>
      </p:scale>
      <p:origin x="0" y="13363"/>
    </p:cViewPr>
  </p:outlineViewPr>
  <p:notesTextViewPr>
    <p:cViewPr>
      <p:scale>
        <a:sx n="100" d="100"/>
        <a:sy n="100" d="100"/>
      </p:scale>
      <p:origin x="0" y="0"/>
    </p:cViewPr>
  </p:notesTextViewPr>
  <p:sorterViewPr>
    <p:cViewPr>
      <p:scale>
        <a:sx n="60" d="100"/>
        <a:sy n="60" d="100"/>
      </p:scale>
      <p:origin x="0" y="344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261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72A665DE-7741-4A6B-B8B7-CDF56EAD4A1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p:spPr>
        <p:txBody>
          <a:bodyPr/>
          <a:lstStyle/>
          <a:p>
            <a:r>
              <a:rPr lang="en-US" dirty="0" smtClean="0"/>
              <a:t>In this lesson we tackle perhaps the greatest geological story of the entire course – the geological evolution of the Appalachian Mountains. The </a:t>
            </a:r>
            <a:r>
              <a:rPr lang="en-US" dirty="0" smtClean="0"/>
              <a:t>Appalachians </a:t>
            </a:r>
            <a:r>
              <a:rPr lang="en-US" dirty="0" smtClean="0"/>
              <a:t>may not be as topographically striking as the much younger mountains of the western states (Grandfather Mountain, NC) … </a:t>
            </a:r>
          </a:p>
        </p:txBody>
      </p:sp>
      <p:sp>
        <p:nvSpPr>
          <p:cNvPr id="262148" name="Slide Number Placeholder 3"/>
          <p:cNvSpPr>
            <a:spLocks noGrp="1"/>
          </p:cNvSpPr>
          <p:nvPr>
            <p:ph type="sldNum" sz="quarter" idx="5"/>
          </p:nvPr>
        </p:nvSpPr>
        <p:spPr>
          <a:noFill/>
        </p:spPr>
        <p:txBody>
          <a:bodyPr/>
          <a:lstStyle/>
          <a:p>
            <a:fld id="{51B80817-3F4D-4983-975E-A0E574D93B7F}" type="slidenum">
              <a:rPr lang="en-US" smtClean="0"/>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a:noFill/>
        </p:spPr>
        <p:txBody>
          <a:bodyPr/>
          <a:lstStyle/>
          <a:p>
            <a:fld id="{B14903A5-D6F4-4D36-A006-52B2F49CEE9E}" type="slidenum">
              <a:rPr lang="en-US" smtClean="0"/>
              <a:pPr/>
              <a:t>10</a:t>
            </a:fld>
            <a:endParaRPr lang="en-US" smtClean="0"/>
          </a:p>
        </p:txBody>
      </p:sp>
      <p:sp>
        <p:nvSpPr>
          <p:cNvPr id="271363" name="Rectangle 2"/>
          <p:cNvSpPr>
            <a:spLocks noGrp="1" noRot="1" noChangeAspect="1" noChangeArrowheads="1" noTextEdit="1"/>
          </p:cNvSpPr>
          <p:nvPr>
            <p:ph type="sldImg"/>
          </p:nvPr>
        </p:nvSpPr>
        <p:spPr>
          <a:ln/>
        </p:spPr>
      </p:sp>
      <p:sp>
        <p:nvSpPr>
          <p:cNvPr id="271364" name="Rectangle 3"/>
          <p:cNvSpPr>
            <a:spLocks noGrp="1" noChangeArrowheads="1"/>
          </p:cNvSpPr>
          <p:nvPr>
            <p:ph type="body" idx="1"/>
          </p:nvPr>
        </p:nvSpPr>
        <p:spPr>
          <a:noFill/>
          <a:ln/>
        </p:spPr>
        <p:txBody>
          <a:bodyPr/>
          <a:lstStyle/>
          <a:p>
            <a:r>
              <a:rPr lang="en-US" dirty="0" smtClean="0"/>
              <a:t>The story will cover almost two complete Wilson Cycles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E13952B7-A419-48C9-98D8-72CA1F68CFDB}" type="slidenum">
              <a:rPr lang="en-US" smtClean="0"/>
              <a:pPr/>
              <a:t>11</a:t>
            </a:fld>
            <a:endParaRPr lang="en-US" smtClean="0"/>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noFill/>
          <a:ln/>
        </p:spPr>
        <p:txBody>
          <a:bodyPr/>
          <a:lstStyle/>
          <a:p>
            <a:r>
              <a:rPr lang="en-US" dirty="0" smtClean="0"/>
              <a:t>… each of which consisting of two phases – an opening phase where a supercontinent rifts apart to form an ocean basin;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a:noFill/>
        </p:spPr>
        <p:txBody>
          <a:bodyPr/>
          <a:lstStyle/>
          <a:p>
            <a:fld id="{62EBD807-4B08-4C24-9875-5998D79C22D4}" type="slidenum">
              <a:rPr lang="en-US" smtClean="0"/>
              <a:pPr/>
              <a:t>12</a:t>
            </a:fld>
            <a:endParaRPr lang="en-US" smtClean="0"/>
          </a:p>
        </p:txBody>
      </p:sp>
      <p:sp>
        <p:nvSpPr>
          <p:cNvPr id="273411" name="Rectangle 2"/>
          <p:cNvSpPr>
            <a:spLocks noGrp="1" noRot="1" noChangeAspect="1" noChangeArrowheads="1" noTextEdit="1"/>
          </p:cNvSpPr>
          <p:nvPr>
            <p:ph type="sldImg"/>
          </p:nvPr>
        </p:nvSpPr>
        <p:spPr>
          <a:ln/>
        </p:spPr>
      </p:sp>
      <p:sp>
        <p:nvSpPr>
          <p:cNvPr id="273412" name="Rectangle 3"/>
          <p:cNvSpPr>
            <a:spLocks noGrp="1" noChangeArrowheads="1"/>
          </p:cNvSpPr>
          <p:nvPr>
            <p:ph type="body" idx="1"/>
          </p:nvPr>
        </p:nvSpPr>
        <p:spPr>
          <a:noFill/>
          <a:ln/>
        </p:spPr>
        <p:txBody>
          <a:bodyPr/>
          <a:lstStyle/>
          <a:p>
            <a:r>
              <a:rPr lang="en-US" dirty="0" smtClean="0"/>
              <a:t>… and a closing phase where continental fragments move towards one another, destroy an ocean basin and ultimately collide to form a new supercontinent.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a:noFill/>
        </p:spPr>
        <p:txBody>
          <a:bodyPr/>
          <a:lstStyle/>
          <a:p>
            <a:fld id="{53A0F34D-5D4D-4974-B458-9B9D477FDC7D}" type="slidenum">
              <a:rPr lang="en-US" smtClean="0"/>
              <a:pPr/>
              <a:t>13</a:t>
            </a:fld>
            <a:endParaRPr lang="en-US" smtClean="0"/>
          </a:p>
        </p:txBody>
      </p:sp>
      <p:sp>
        <p:nvSpPr>
          <p:cNvPr id="274435" name="Rectangle 2"/>
          <p:cNvSpPr>
            <a:spLocks noGrp="1" noRot="1" noChangeAspect="1" noChangeArrowheads="1" noTextEdit="1"/>
          </p:cNvSpPr>
          <p:nvPr>
            <p:ph type="sldImg"/>
          </p:nvPr>
        </p:nvSpPr>
        <p:spPr>
          <a:ln/>
        </p:spPr>
      </p:sp>
      <p:sp>
        <p:nvSpPr>
          <p:cNvPr id="274436" name="Rectangle 3"/>
          <p:cNvSpPr>
            <a:spLocks noGrp="1" noChangeArrowheads="1"/>
          </p:cNvSpPr>
          <p:nvPr>
            <p:ph type="body" idx="1"/>
          </p:nvPr>
        </p:nvSpPr>
        <p:spPr>
          <a:noFill/>
          <a:ln/>
        </p:spPr>
        <p:txBody>
          <a:bodyPr/>
          <a:lstStyle/>
          <a:p>
            <a:pPr eaLnBrk="1" hangingPunct="1"/>
            <a:r>
              <a:rPr lang="en-US" dirty="0" smtClean="0"/>
              <a:t>In the opening phase, rifting produces two divergent continental margins, on top of which thick sequences of sediment accumulate.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a:noFill/>
        </p:spPr>
        <p:txBody>
          <a:bodyPr/>
          <a:lstStyle/>
          <a:p>
            <a:fld id="{3A8F1BA3-338D-4735-AAF3-3C1C62F3B39F}" type="slidenum">
              <a:rPr lang="en-US" smtClean="0"/>
              <a:pPr/>
              <a:t>14</a:t>
            </a:fld>
            <a:endParaRPr lang="en-US" smtClean="0"/>
          </a:p>
        </p:txBody>
      </p:sp>
      <p:sp>
        <p:nvSpPr>
          <p:cNvPr id="275459" name="Rectangle 2"/>
          <p:cNvSpPr>
            <a:spLocks noGrp="1" noRot="1" noChangeAspect="1" noChangeArrowheads="1" noTextEdit="1"/>
          </p:cNvSpPr>
          <p:nvPr>
            <p:ph type="sldImg"/>
          </p:nvPr>
        </p:nvSpPr>
        <p:spPr>
          <a:ln/>
        </p:spPr>
      </p:sp>
      <p:sp>
        <p:nvSpPr>
          <p:cNvPr id="275460" name="Rectangle 3"/>
          <p:cNvSpPr>
            <a:spLocks noGrp="1" noChangeArrowheads="1"/>
          </p:cNvSpPr>
          <p:nvPr>
            <p:ph type="body" idx="1"/>
          </p:nvPr>
        </p:nvSpPr>
        <p:spPr>
          <a:noFill/>
          <a:ln/>
        </p:spPr>
        <p:txBody>
          <a:bodyPr/>
          <a:lstStyle/>
          <a:p>
            <a:pPr eaLnBrk="1" hangingPunct="1"/>
            <a:r>
              <a:rPr lang="en-US" dirty="0" smtClean="0"/>
              <a:t>In the closing phase the intervening ocean basin subducts (often accompanied by the accretion of one or more terranes) and eventually the rifted continents reunite in collision orogenies that build Himalayan-scale mountains that ultimately erode to a form a vast peneplane. Appalachian rocks record a complete Wilson Cycle like this …</a:t>
            </a:r>
          </a:p>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a:noFill/>
        </p:spPr>
        <p:txBody>
          <a:bodyPr/>
          <a:lstStyle/>
          <a:p>
            <a:fld id="{08538BBD-2D43-48F4-9655-0ABB8EE24F7C}" type="slidenum">
              <a:rPr lang="en-US" smtClean="0"/>
              <a:pPr/>
              <a:t>15</a:t>
            </a:fld>
            <a:endParaRPr lang="en-US" smtClean="0"/>
          </a:p>
        </p:txBody>
      </p:sp>
      <p:sp>
        <p:nvSpPr>
          <p:cNvPr id="276483" name="Rectangle 2"/>
          <p:cNvSpPr>
            <a:spLocks noGrp="1" noRot="1" noChangeAspect="1" noChangeArrowheads="1" noTextEdit="1"/>
          </p:cNvSpPr>
          <p:nvPr>
            <p:ph type="sldImg"/>
          </p:nvPr>
        </p:nvSpPr>
        <p:spPr>
          <a:ln/>
        </p:spPr>
      </p:sp>
      <p:sp>
        <p:nvSpPr>
          <p:cNvPr id="276484" name="Rectangle 3"/>
          <p:cNvSpPr>
            <a:spLocks noGrp="1" noChangeArrowheads="1"/>
          </p:cNvSpPr>
          <p:nvPr>
            <p:ph type="body" idx="1"/>
          </p:nvPr>
        </p:nvSpPr>
        <p:spPr>
          <a:noFill/>
          <a:ln/>
        </p:spPr>
        <p:txBody>
          <a:bodyPr/>
          <a:lstStyle/>
          <a:p>
            <a:pPr eaLnBrk="1" hangingPunct="1"/>
            <a:r>
              <a:rPr lang="en-US" dirty="0" smtClean="0"/>
              <a:t>…preceded by the end of the closing phase of an older Wilson Cycle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16355A9A-7FDB-40B6-815F-5B6E5B9FE9A4}" type="slidenum">
              <a:rPr lang="en-US" smtClean="0"/>
              <a:pPr/>
              <a:t>16</a:t>
            </a:fld>
            <a:endParaRPr lang="en-US" smtClean="0"/>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noFill/>
          <a:ln/>
        </p:spPr>
        <p:txBody>
          <a:bodyPr/>
          <a:lstStyle/>
          <a:p>
            <a:pPr eaLnBrk="1" hangingPunct="1"/>
            <a:r>
              <a:rPr lang="en-US" dirty="0" smtClean="0"/>
              <a:t>… and followed by the opening phase of a younger Wilson Cycle.</a:t>
            </a:r>
          </a:p>
          <a:p>
            <a:pPr eaLnBrk="1" hangingPunct="1"/>
            <a:endParaRPr 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B314D04B-D825-4244-8D97-A0463E85B4AF}" type="slidenum">
              <a:rPr lang="en-US" smtClean="0"/>
              <a:pPr/>
              <a:t>17</a:t>
            </a:fld>
            <a:endParaRPr lang="en-US" smtClean="0"/>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r>
              <a:rPr lang="en-US" dirty="0" smtClean="0"/>
              <a:t>Each Appalachian park tells different portions of the story and with varying detail.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p:spPr>
        <p:txBody>
          <a:bodyPr/>
          <a:lstStyle/>
          <a:p>
            <a:fld id="{2512FA6C-1439-4AC5-ACBD-FB799F0EA0E3}" type="slidenum">
              <a:rPr lang="en-US" smtClean="0"/>
              <a:pPr/>
              <a:t>18</a:t>
            </a:fld>
            <a:endParaRPr lang="en-US" smtClean="0"/>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pPr eaLnBrk="1" hangingPunct="1"/>
            <a:r>
              <a:rPr lang="en-US" dirty="0" smtClean="0"/>
              <a:t>Acadia National Park will receive special mention for recording Quaternary glacial and coastal processes. Let’s begin with Shenandoah National Park since it has the best rock record of the initial collision orogeny.</a:t>
            </a:r>
          </a:p>
          <a:p>
            <a:pPr eaLnBrk="1" hangingPunct="1"/>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1B6828D6-C010-437D-B381-26BC320C30E5}" type="slidenum">
              <a:rPr lang="en-US" smtClean="0"/>
              <a:pPr/>
              <a:t>19</a:t>
            </a:fld>
            <a:endParaRPr lang="en-US" smtClean="0"/>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r>
              <a:rPr lang="en-US" dirty="0" smtClean="0"/>
              <a:t>Located in Northern Virginia, Shenandoah National Park stretches-out along a 75 mile long portion of the Appalachian’s backbone – the Blue Ridge.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r>
              <a:rPr lang="en-US" dirty="0" smtClean="0"/>
              <a:t>… but like the face of an old man, they record a </a:t>
            </a:r>
            <a:r>
              <a:rPr lang="en-US" i="1" dirty="0" smtClean="0"/>
              <a:t>lot</a:t>
            </a:r>
            <a:r>
              <a:rPr lang="en-US" dirty="0" smtClean="0"/>
              <a:t> of history. The long, complex history of the </a:t>
            </a:r>
            <a:r>
              <a:rPr lang="en-US" dirty="0" smtClean="0"/>
              <a:t>Appalachians </a:t>
            </a:r>
            <a:r>
              <a:rPr lang="en-US" dirty="0" smtClean="0"/>
              <a:t>is made especially difficult to interpret because unlike the generally arid parks of the west, …</a:t>
            </a:r>
          </a:p>
        </p:txBody>
      </p:sp>
      <p:sp>
        <p:nvSpPr>
          <p:cNvPr id="263172" name="Slide Number Placeholder 3"/>
          <p:cNvSpPr>
            <a:spLocks noGrp="1"/>
          </p:cNvSpPr>
          <p:nvPr>
            <p:ph type="sldNum" sz="quarter" idx="5"/>
          </p:nvPr>
        </p:nvSpPr>
        <p:spPr>
          <a:noFill/>
        </p:spPr>
        <p:txBody>
          <a:bodyPr/>
          <a:lstStyle/>
          <a:p>
            <a:fld id="{22CD8EC0-9BCC-4FCA-82CC-2372F889C1B0}" type="slidenum">
              <a:rPr lang="en-US" smtClean="0"/>
              <a:pPr/>
              <a:t>2</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r>
              <a:rPr lang="en-US" dirty="0" smtClean="0"/>
              <a:t>Recall that the Blue Ridge represents the “hard” igneous and metamorphic basement of North America thrust over the folded and thrust faulted DCM sediments of the Valley and Ridge province.</a:t>
            </a:r>
          </a:p>
        </p:txBody>
      </p:sp>
      <p:sp>
        <p:nvSpPr>
          <p:cNvPr id="281604" name="Slide Number Placeholder 3"/>
          <p:cNvSpPr>
            <a:spLocks noGrp="1"/>
          </p:cNvSpPr>
          <p:nvPr>
            <p:ph type="sldNum" sz="quarter" idx="5"/>
          </p:nvPr>
        </p:nvSpPr>
        <p:spPr>
          <a:noFill/>
        </p:spPr>
        <p:txBody>
          <a:bodyPr/>
          <a:lstStyle/>
          <a:p>
            <a:fld id="{A445A962-C332-40D7-8867-E89752E427AC}" type="slidenum">
              <a:rPr lang="en-US" smtClean="0"/>
              <a:pPr/>
              <a:t>20</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p:spPr>
        <p:txBody>
          <a:bodyPr/>
          <a:lstStyle/>
          <a:p>
            <a:r>
              <a:rPr lang="en-US" dirty="0" smtClean="0"/>
              <a:t>By some estimates, thrust faulting moved these rocks about 150 miles westward from their pre-thrust location. Thrust faults are formed by compression, and so are folds, so it should make sense that Blue Ridge rocks are folded as well as well as faulted.</a:t>
            </a:r>
          </a:p>
        </p:txBody>
      </p:sp>
      <p:sp>
        <p:nvSpPr>
          <p:cNvPr id="282628" name="Slide Number Placeholder 3"/>
          <p:cNvSpPr>
            <a:spLocks noGrp="1"/>
          </p:cNvSpPr>
          <p:nvPr>
            <p:ph type="sldNum" sz="quarter" idx="5"/>
          </p:nvPr>
        </p:nvSpPr>
        <p:spPr>
          <a:noFill/>
        </p:spPr>
        <p:txBody>
          <a:bodyPr/>
          <a:lstStyle/>
          <a:p>
            <a:fld id="{CE9CAE6A-F3E3-448F-899F-4ADDFE73CEA2}"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pPr eaLnBrk="1" hangingPunct="1"/>
            <a:r>
              <a:rPr lang="en-US" dirty="0" smtClean="0"/>
              <a:t>In Shenandoah National Park, the thrusted block of hard crust is bent into a giant overturned anticline.</a:t>
            </a:r>
          </a:p>
        </p:txBody>
      </p:sp>
      <p:sp>
        <p:nvSpPr>
          <p:cNvPr id="283652" name="Slide Number Placeholder 3"/>
          <p:cNvSpPr>
            <a:spLocks noGrp="1"/>
          </p:cNvSpPr>
          <p:nvPr>
            <p:ph type="sldNum" sz="quarter" idx="5"/>
          </p:nvPr>
        </p:nvSpPr>
        <p:spPr>
          <a:noFill/>
        </p:spPr>
        <p:txBody>
          <a:bodyPr/>
          <a:lstStyle/>
          <a:p>
            <a:fld id="{AB621909-107A-4F32-A7B3-1E199871C152}" type="slidenum">
              <a:rPr lang="en-US" smtClean="0"/>
              <a:pPr/>
              <a:t>22</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pPr eaLnBrk="1" hangingPunct="1"/>
            <a:r>
              <a:rPr lang="en-US" dirty="0" smtClean="0"/>
              <a:t>Anticline because the sloping layers tilt away from (or anti) the center of the fold, …</a:t>
            </a:r>
          </a:p>
        </p:txBody>
      </p:sp>
      <p:sp>
        <p:nvSpPr>
          <p:cNvPr id="284676" name="Slide Number Placeholder 3"/>
          <p:cNvSpPr>
            <a:spLocks noGrp="1"/>
          </p:cNvSpPr>
          <p:nvPr>
            <p:ph type="sldNum" sz="quarter" idx="5"/>
          </p:nvPr>
        </p:nvSpPr>
        <p:spPr>
          <a:noFill/>
        </p:spPr>
        <p:txBody>
          <a:bodyPr/>
          <a:lstStyle/>
          <a:p>
            <a:fld id="{DB702B99-A87A-4329-8102-58B9C30CB45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pPr eaLnBrk="1" hangingPunct="1"/>
            <a:r>
              <a:rPr lang="en-US" dirty="0" smtClean="0"/>
              <a:t>… and overturned because younger rocks on the fold’s western limb have been folded under older rocks in the core of the anticline - in flagrant disregard of the principle of superposition!</a:t>
            </a:r>
          </a:p>
        </p:txBody>
      </p:sp>
      <p:sp>
        <p:nvSpPr>
          <p:cNvPr id="285700" name="Slide Number Placeholder 3"/>
          <p:cNvSpPr>
            <a:spLocks noGrp="1"/>
          </p:cNvSpPr>
          <p:nvPr>
            <p:ph type="sldNum" sz="quarter" idx="5"/>
          </p:nvPr>
        </p:nvSpPr>
        <p:spPr>
          <a:noFill/>
        </p:spPr>
        <p:txBody>
          <a:bodyPr/>
          <a:lstStyle/>
          <a:p>
            <a:fld id="{C00230C0-7191-4452-B306-D7D3AD5981CF}"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pPr eaLnBrk="1" hangingPunct="1"/>
            <a:r>
              <a:rPr lang="en-US" dirty="0" smtClean="0"/>
              <a:t>The oldest rock is the 1.3 billion year old Pedlar gneiss. It is intruded by the Old Rag granite which radiometrically clocks in at about a cool billion years old. Resting nonconformably above these Proterozoic crystalline basement rocks lie the late Proterozoic Catoctin Formation (mostly metamorphosed basalt) and folded Paleozoic sedimentary rocks.</a:t>
            </a:r>
          </a:p>
        </p:txBody>
      </p:sp>
      <p:sp>
        <p:nvSpPr>
          <p:cNvPr id="286724" name="Slide Number Placeholder 3"/>
          <p:cNvSpPr>
            <a:spLocks noGrp="1"/>
          </p:cNvSpPr>
          <p:nvPr>
            <p:ph type="sldNum" sz="quarter" idx="5"/>
          </p:nvPr>
        </p:nvSpPr>
        <p:spPr>
          <a:noFill/>
        </p:spPr>
        <p:txBody>
          <a:bodyPr/>
          <a:lstStyle/>
          <a:p>
            <a:fld id="{01C36E62-467B-4032-BC29-37585E32D4E7}"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pPr eaLnBrk="1" hangingPunct="1"/>
            <a:r>
              <a:rPr lang="en-US" dirty="0" smtClean="0"/>
              <a:t>Rocks of similar ages and types occur in Great Smokey National Park, where they form a much larger and more highly deformed syncline…</a:t>
            </a:r>
          </a:p>
        </p:txBody>
      </p:sp>
      <p:sp>
        <p:nvSpPr>
          <p:cNvPr id="287748" name="Slide Number Placeholder 3"/>
          <p:cNvSpPr>
            <a:spLocks noGrp="1"/>
          </p:cNvSpPr>
          <p:nvPr>
            <p:ph type="sldNum" sz="quarter" idx="5"/>
          </p:nvPr>
        </p:nvSpPr>
        <p:spPr>
          <a:noFill/>
        </p:spPr>
        <p:txBody>
          <a:bodyPr/>
          <a:lstStyle/>
          <a:p>
            <a:fld id="{70BF12F6-1FCC-4BB5-AA8D-248AB5B8F6C4}"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pPr eaLnBrk="1" hangingPunct="1"/>
            <a:r>
              <a:rPr lang="en-US" dirty="0" smtClean="0"/>
              <a:t>… with a different and much thicker sequence of Proterozoic sedimentary and metamorphic rocks in its core. Notice, however,  that the Proterozoic gneiss and granite basement has limited exposure in the Smokey's, but is relatively well exposed in Shenandoah.</a:t>
            </a:r>
          </a:p>
        </p:txBody>
      </p:sp>
      <p:sp>
        <p:nvSpPr>
          <p:cNvPr id="288772" name="Slide Number Placeholder 3"/>
          <p:cNvSpPr>
            <a:spLocks noGrp="1"/>
          </p:cNvSpPr>
          <p:nvPr>
            <p:ph type="sldNum" sz="quarter" idx="5"/>
          </p:nvPr>
        </p:nvSpPr>
        <p:spPr>
          <a:noFill/>
        </p:spPr>
        <p:txBody>
          <a:bodyPr/>
          <a:lstStyle/>
          <a:p>
            <a:fld id="{0B9F772E-85B4-442E-B03A-BCDB7E2FAEF1}"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r>
              <a:rPr lang="en-US" dirty="0" smtClean="0"/>
              <a:t>The Shenandoah Blue Ridge exposes these rocks on several of </a:t>
            </a:r>
            <a:r>
              <a:rPr lang="en-US" dirty="0" smtClean="0"/>
              <a:t>its </a:t>
            </a:r>
            <a:r>
              <a:rPr lang="en-US" dirty="0" smtClean="0"/>
              <a:t>peaks – such as Mary’s Rock and Old Rag Mountain. Just below Mary’s Rock is Mary’s Rock Tunnel where motorists on famous Skyline Drive….</a:t>
            </a:r>
          </a:p>
        </p:txBody>
      </p:sp>
      <p:sp>
        <p:nvSpPr>
          <p:cNvPr id="289796" name="Slide Number Placeholder 3"/>
          <p:cNvSpPr>
            <a:spLocks noGrp="1"/>
          </p:cNvSpPr>
          <p:nvPr>
            <p:ph type="sldNum" sz="quarter" idx="5"/>
          </p:nvPr>
        </p:nvSpPr>
        <p:spPr>
          <a:noFill/>
        </p:spPr>
        <p:txBody>
          <a:bodyPr/>
          <a:lstStyle/>
          <a:p>
            <a:fld id="{2636BCC5-9928-4560-B228-A47B341A013A}"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r>
              <a:rPr lang="en-US" dirty="0" smtClean="0"/>
              <a:t>… are greeted with an official park service sign proclaiming the 1.3 billion year age ….</a:t>
            </a:r>
          </a:p>
        </p:txBody>
      </p:sp>
      <p:sp>
        <p:nvSpPr>
          <p:cNvPr id="290820" name="Slide Number Placeholder 3"/>
          <p:cNvSpPr>
            <a:spLocks noGrp="1"/>
          </p:cNvSpPr>
          <p:nvPr>
            <p:ph type="sldNum" sz="quarter" idx="5"/>
          </p:nvPr>
        </p:nvSpPr>
        <p:spPr>
          <a:noFill/>
        </p:spPr>
        <p:txBody>
          <a:bodyPr/>
          <a:lstStyle/>
          <a:p>
            <a:fld id="{68EE970B-E996-43C8-8CDF-4A6D4D8909F8}"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r>
              <a:rPr lang="en-US" dirty="0" smtClean="0"/>
              <a:t>… the Appalachians receive quite a bit more precipitation.</a:t>
            </a:r>
          </a:p>
        </p:txBody>
      </p:sp>
      <p:sp>
        <p:nvSpPr>
          <p:cNvPr id="264196" name="Slide Number Placeholder 3"/>
          <p:cNvSpPr>
            <a:spLocks noGrp="1"/>
          </p:cNvSpPr>
          <p:nvPr>
            <p:ph type="sldNum" sz="quarter" idx="5"/>
          </p:nvPr>
        </p:nvSpPr>
        <p:spPr>
          <a:noFill/>
        </p:spPr>
        <p:txBody>
          <a:bodyPr/>
          <a:lstStyle/>
          <a:p>
            <a:fld id="{04BB10FD-1206-492D-B4FC-CFB233D81ADE}" type="slidenum">
              <a:rPr lang="en-US" smtClean="0"/>
              <a:pPr/>
              <a:t>3</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p:spPr>
        <p:txBody>
          <a:bodyPr/>
          <a:lstStyle/>
          <a:p>
            <a:r>
              <a:rPr lang="en-US" dirty="0" smtClean="0"/>
              <a:t>… of the Pedlar Formation.</a:t>
            </a:r>
          </a:p>
        </p:txBody>
      </p:sp>
      <p:sp>
        <p:nvSpPr>
          <p:cNvPr id="291844" name="Slide Number Placeholder 3"/>
          <p:cNvSpPr>
            <a:spLocks noGrp="1"/>
          </p:cNvSpPr>
          <p:nvPr>
            <p:ph type="sldNum" sz="quarter" idx="5"/>
          </p:nvPr>
        </p:nvSpPr>
        <p:spPr>
          <a:noFill/>
        </p:spPr>
        <p:txBody>
          <a:bodyPr/>
          <a:lstStyle/>
          <a:p>
            <a:fld id="{8189FAD6-FAF8-4FF7-8769-F01D286AE276}"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r>
              <a:rPr lang="en-US" dirty="0" smtClean="0"/>
              <a:t>The Pedlar Formation is a granite gneiss, which is a compositionally-banded metamorphic rock formed by the intense compression and heating of granite (A). In this case the gneiss records the grand Proterozoic collisions between North America and Africa that created the supercontinent of Rodinia.</a:t>
            </a:r>
          </a:p>
        </p:txBody>
      </p:sp>
      <p:sp>
        <p:nvSpPr>
          <p:cNvPr id="292868" name="Slide Number Placeholder 3"/>
          <p:cNvSpPr>
            <a:spLocks noGrp="1"/>
          </p:cNvSpPr>
          <p:nvPr>
            <p:ph type="sldNum" sz="quarter" idx="5"/>
          </p:nvPr>
        </p:nvSpPr>
        <p:spPr>
          <a:noFill/>
        </p:spPr>
        <p:txBody>
          <a:bodyPr/>
          <a:lstStyle/>
          <a:p>
            <a:fld id="{16C38CDF-8B23-4780-8790-A4FA8F68FFD4}"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259A47CC-075E-441B-8418-5CE5927B162C}" type="slidenum">
              <a:rPr lang="en-US" smtClean="0"/>
              <a:pPr/>
              <a:t>32</a:t>
            </a:fld>
            <a:endParaRPr lang="en-US"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r>
              <a:rPr lang="en-US" dirty="0" smtClean="0"/>
              <a:t>Known as the Grenville Orogeny, this “event” first involved various subduction orogenies that produced granite batholiths. The orogeny culminated in the thrusting of Africa onto North America, which compressed and buried the granite batholiths, metamorphosing them into granite gneiss.</a:t>
            </a:r>
            <a:endParaRPr lang="en-US" sz="1000" dirty="0" smtClean="0">
              <a:solidFill>
                <a:srgbClr val="FF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r>
              <a:rPr lang="en-US" dirty="0" smtClean="0"/>
              <a:t>Grenville rocks outcrop discontinuously along a belt that extends from southern Scandinavia, to Great Briton, Labrador, throughout Appalachia, portions of the southern and southwestern states and possibly into Australia and Antarctica. They are the oldest rocks along the east coast and have had a long, complex history that culminated in the Grenville orogeny about 1.1 billion years ago. </a:t>
            </a:r>
          </a:p>
        </p:txBody>
      </p:sp>
      <p:sp>
        <p:nvSpPr>
          <p:cNvPr id="294916" name="Slide Number Placeholder 3"/>
          <p:cNvSpPr>
            <a:spLocks noGrp="1"/>
          </p:cNvSpPr>
          <p:nvPr>
            <p:ph type="sldNum" sz="quarter" idx="5"/>
          </p:nvPr>
        </p:nvSpPr>
        <p:spPr>
          <a:noFill/>
        </p:spPr>
        <p:txBody>
          <a:bodyPr/>
          <a:lstStyle/>
          <a:p>
            <a:fld id="{C1CFAE34-1DEC-4B60-A393-F168454DCFA6}"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DE8A12FF-CD25-49B9-92D2-C3A8A862A1B3}" type="slidenum">
              <a:rPr lang="en-US" smtClean="0"/>
              <a:pPr/>
              <a:t>34</a:t>
            </a:fld>
            <a:endParaRPr lang="en-US"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US" dirty="0" smtClean="0"/>
              <a:t>After the bulk of the Grenville compressional deformation had ended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p:spPr>
        <p:txBody>
          <a:bodyPr/>
          <a:lstStyle/>
          <a:p>
            <a:r>
              <a:rPr lang="en-US" dirty="0" smtClean="0"/>
              <a:t>… the Old Rag granite was intruded. Notice that it is not foliated like the Pedlar Formation - clearly indicating that it was intruded into the previously deformed Grenville crust.</a:t>
            </a:r>
          </a:p>
        </p:txBody>
      </p:sp>
      <p:sp>
        <p:nvSpPr>
          <p:cNvPr id="296964" name="Slide Number Placeholder 3"/>
          <p:cNvSpPr>
            <a:spLocks noGrp="1"/>
          </p:cNvSpPr>
          <p:nvPr>
            <p:ph type="sldNum" sz="quarter" idx="5"/>
          </p:nvPr>
        </p:nvSpPr>
        <p:spPr>
          <a:noFill/>
        </p:spPr>
        <p:txBody>
          <a:bodyPr/>
          <a:lstStyle/>
          <a:p>
            <a:fld id="{B809EAB1-3B88-4932-AC3F-26DF5DC89A01}"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p:spPr>
        <p:txBody>
          <a:bodyPr/>
          <a:lstStyle/>
          <a:p>
            <a:r>
              <a:rPr lang="en-US" dirty="0" smtClean="0"/>
              <a:t>Old Rag Mountain is the type locality for the Old Rag Granite and is one of the most popular hikes in all of Appalachia.</a:t>
            </a:r>
          </a:p>
        </p:txBody>
      </p:sp>
      <p:sp>
        <p:nvSpPr>
          <p:cNvPr id="297988" name="Slide Number Placeholder 3"/>
          <p:cNvSpPr>
            <a:spLocks noGrp="1"/>
          </p:cNvSpPr>
          <p:nvPr>
            <p:ph type="sldNum" sz="quarter" idx="5"/>
          </p:nvPr>
        </p:nvSpPr>
        <p:spPr>
          <a:noFill/>
        </p:spPr>
        <p:txBody>
          <a:bodyPr/>
          <a:lstStyle/>
          <a:p>
            <a:fld id="{832CADFE-D9A5-40F2-8EF8-D02848933BF5}"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a:ln/>
        </p:spPr>
      </p:sp>
      <p:sp>
        <p:nvSpPr>
          <p:cNvPr id="299011" name="Notes Placeholder 2"/>
          <p:cNvSpPr>
            <a:spLocks noGrp="1"/>
          </p:cNvSpPr>
          <p:nvPr>
            <p:ph type="body" idx="1"/>
          </p:nvPr>
        </p:nvSpPr>
        <p:spPr>
          <a:noFill/>
          <a:ln/>
        </p:spPr>
        <p:txBody>
          <a:bodyPr/>
          <a:lstStyle/>
          <a:p>
            <a:r>
              <a:rPr lang="en-US" dirty="0" smtClean="0"/>
              <a:t>Not only does the summit provide a wonderful eastward vista across the Piedmont and Coastal Plain, …</a:t>
            </a:r>
          </a:p>
        </p:txBody>
      </p:sp>
      <p:sp>
        <p:nvSpPr>
          <p:cNvPr id="299012" name="Slide Number Placeholder 3"/>
          <p:cNvSpPr>
            <a:spLocks noGrp="1"/>
          </p:cNvSpPr>
          <p:nvPr>
            <p:ph type="sldNum" sz="quarter" idx="5"/>
          </p:nvPr>
        </p:nvSpPr>
        <p:spPr>
          <a:noFill/>
        </p:spPr>
        <p:txBody>
          <a:bodyPr/>
          <a:lstStyle/>
          <a:p>
            <a:fld id="{AE3BE7D8-702D-429B-961E-A1A383DEA565}" type="slidenum">
              <a:rPr lang="en-US" smtClean="0"/>
              <a:pPr/>
              <a:t>37</a:t>
            </a:fld>
            <a:endParaRPr lang="en-US"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r>
              <a:rPr lang="en-US" dirty="0" smtClean="0"/>
              <a:t>… but the exceptionally clean outcrops here offer rock lovers of all types….</a:t>
            </a:r>
          </a:p>
        </p:txBody>
      </p:sp>
      <p:sp>
        <p:nvSpPr>
          <p:cNvPr id="300036" name="Slide Number Placeholder 3"/>
          <p:cNvSpPr>
            <a:spLocks noGrp="1"/>
          </p:cNvSpPr>
          <p:nvPr>
            <p:ph type="sldNum" sz="quarter" idx="5"/>
          </p:nvPr>
        </p:nvSpPr>
        <p:spPr>
          <a:noFill/>
        </p:spPr>
        <p:txBody>
          <a:bodyPr/>
          <a:lstStyle/>
          <a:p>
            <a:fld id="{10FB8C1D-5B44-4CC4-A875-C72942F8C476}" type="slidenum">
              <a:rPr lang="en-US" smtClean="0"/>
              <a:pPr/>
              <a:t>38</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p:spPr>
        <p:txBody>
          <a:bodyPr/>
          <a:lstStyle/>
          <a:p>
            <a:r>
              <a:rPr lang="en-US" dirty="0" smtClean="0"/>
              <a:t>… a rare respite from the usual east-coast “tyranny of green”.</a:t>
            </a:r>
          </a:p>
        </p:txBody>
      </p:sp>
      <p:sp>
        <p:nvSpPr>
          <p:cNvPr id="301060" name="Slide Number Placeholder 3"/>
          <p:cNvSpPr>
            <a:spLocks noGrp="1"/>
          </p:cNvSpPr>
          <p:nvPr>
            <p:ph type="sldNum" sz="quarter" idx="5"/>
          </p:nvPr>
        </p:nvSpPr>
        <p:spPr>
          <a:noFill/>
        </p:spPr>
        <p:txBody>
          <a:bodyPr/>
          <a:lstStyle/>
          <a:p>
            <a:fld id="{F142348D-B573-4457-A199-33FF61CA90ED}" type="slidenum">
              <a:rPr lang="en-US" smtClean="0"/>
              <a:pPr/>
              <a:t>39</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r>
              <a:rPr lang="en-US" dirty="0" smtClean="0"/>
              <a:t>So deep soils form …</a:t>
            </a:r>
          </a:p>
        </p:txBody>
      </p:sp>
      <p:sp>
        <p:nvSpPr>
          <p:cNvPr id="265220" name="Slide Number Placeholder 3"/>
          <p:cNvSpPr>
            <a:spLocks noGrp="1"/>
          </p:cNvSpPr>
          <p:nvPr>
            <p:ph type="sldNum" sz="quarter" idx="5"/>
          </p:nvPr>
        </p:nvSpPr>
        <p:spPr>
          <a:noFill/>
        </p:spPr>
        <p:txBody>
          <a:bodyPr/>
          <a:lstStyle/>
          <a:p>
            <a:fld id="{F7A83BEF-A0D1-4CAC-992A-4B5E91C4D374}" type="slidenum">
              <a:rPr lang="en-US" smtClean="0"/>
              <a:pPr/>
              <a:t>4</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Recall that the Blue Ridge rocks where thrust up and over the Paleozoic sedimentary rocks of the Valley and Ridge province.</a:t>
            </a:r>
          </a:p>
        </p:txBody>
      </p:sp>
      <p:sp>
        <p:nvSpPr>
          <p:cNvPr id="4" name="Slide Number Placeholder 3"/>
          <p:cNvSpPr>
            <a:spLocks noGrp="1"/>
          </p:cNvSpPr>
          <p:nvPr>
            <p:ph type="sldNum" sz="quarter" idx="10"/>
          </p:nvPr>
        </p:nvSpPr>
        <p:spPr/>
        <p:txBody>
          <a:bodyPr/>
          <a:lstStyle/>
          <a:p>
            <a:fld id="{B1B10671-7411-4921-B20B-4039BD317F9B}"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7B362474-ECE1-4E1A-A576-2F2BFBEE129D}" type="slidenum">
              <a:rPr lang="en-US" smtClean="0"/>
              <a:pPr/>
              <a:t>41</a:t>
            </a:fld>
            <a:endParaRPr lang="en-US"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r>
              <a:rPr lang="en-US" dirty="0" smtClean="0"/>
              <a:t>The thrust fault, </a:t>
            </a:r>
            <a:r>
              <a:rPr lang="en-US" dirty="0" smtClean="0"/>
              <a:t>known </a:t>
            </a:r>
            <a:r>
              <a:rPr lang="en-US" dirty="0" smtClean="0"/>
              <a:t>as the Blue Ridge fault, lies at the base of the “Blue Ridge </a:t>
            </a:r>
            <a:r>
              <a:rPr lang="en-US" dirty="0" err="1" smtClean="0"/>
              <a:t>Overthrust</a:t>
            </a:r>
            <a:r>
              <a:rPr lang="en-US" dirty="0" smtClean="0"/>
              <a:t>" – a massive complex of Blue Ridge basement rocks and various tectonostratigraphic terranes in the Piedmont Province.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E486DF5C-52C9-4D1C-8EA0-9D9E1E5D8E87}" type="slidenum">
              <a:rPr lang="en-US" smtClean="0"/>
              <a:pPr/>
              <a:t>42</a:t>
            </a:fld>
            <a:endParaRPr lang="en-US"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r>
              <a:rPr lang="en-US" dirty="0" smtClean="0"/>
              <a:t>As the Blue Ridge </a:t>
            </a:r>
            <a:r>
              <a:rPr lang="en-US" dirty="0" err="1" smtClean="0"/>
              <a:t>Overthrust</a:t>
            </a:r>
            <a:r>
              <a:rPr lang="en-US" dirty="0" smtClean="0"/>
              <a:t> pushed westward along the Blue Ridge Fault, it folded into a great overturned anticline with younger sedimentary and volcanic rocks flanking its sides. In Virginia these are represented by the Lynchburg, Swift Run and Catoctin Formations and the </a:t>
            </a:r>
            <a:r>
              <a:rPr lang="en-US" dirty="0" err="1" smtClean="0"/>
              <a:t>Chilhowee</a:t>
            </a:r>
            <a:r>
              <a:rPr lang="en-US" dirty="0" smtClean="0"/>
              <a:t> Group. Because these rocks where deposited directly atop the Pedlar Formation and Old Rag Granite which </a:t>
            </a:r>
            <a:r>
              <a:rPr lang="en-US" dirty="0" smtClean="0"/>
              <a:t>were </a:t>
            </a:r>
            <a:r>
              <a:rPr lang="en-US" dirty="0" smtClean="0"/>
              <a:t>once buried deeply under a Grenville-age mountain range of Himalayan scale, we know that there must have been a period of deep erosion that took place after these rocks formed. Since the oldest of the post Grenville surface rocks deposited about 600 million years ago, those mountains had about a half a billion years to wear down.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41C09D63-E37C-49DF-871D-E31FC1620197}" type="slidenum">
              <a:rPr lang="en-US" smtClean="0"/>
              <a:pPr/>
              <a:t>43</a:t>
            </a:fld>
            <a:endParaRPr lang="en-US"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r>
              <a:rPr lang="en-US" dirty="0" smtClean="0"/>
              <a:t>Since it only takes about 20 million years for a mountain range to be eroded after orogeny ends, there was more than enough time for the Grenville mountains to be replaced by a vast peneplain.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r>
              <a:rPr lang="en-US" dirty="0" smtClean="0"/>
              <a:t>… and rock outcrops are rare. I once spent a summer working as a geologist on a gold prospect in the Blue Ridge of Virginia. Typically I’d only </a:t>
            </a:r>
            <a:r>
              <a:rPr lang="en-US" dirty="0" smtClean="0"/>
              <a:t>come </a:t>
            </a:r>
            <a:r>
              <a:rPr lang="en-US" dirty="0" smtClean="0"/>
              <a:t>across two or three outcrops a in a whole day of mapping!</a:t>
            </a:r>
          </a:p>
          <a:p>
            <a:endParaRPr lang="en-US" dirty="0" smtClean="0"/>
          </a:p>
        </p:txBody>
      </p:sp>
      <p:sp>
        <p:nvSpPr>
          <p:cNvPr id="266244" name="Slide Number Placeholder 3"/>
          <p:cNvSpPr>
            <a:spLocks noGrp="1"/>
          </p:cNvSpPr>
          <p:nvPr>
            <p:ph type="sldNum" sz="quarter" idx="5"/>
          </p:nvPr>
        </p:nvSpPr>
        <p:spPr>
          <a:noFill/>
        </p:spPr>
        <p:txBody>
          <a:bodyPr/>
          <a:lstStyle/>
          <a:p>
            <a:fld id="{9E66CE8A-6955-442A-BD2B-A0B3E8B20ED3}" type="slidenum">
              <a:rPr lang="en-US" smtClean="0"/>
              <a:pPr/>
              <a:t>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r>
              <a:rPr lang="en-US" dirty="0" smtClean="0"/>
              <a:t>So it just amazes me that geologists were able to work out the details of how these mountains evolved. </a:t>
            </a:r>
          </a:p>
        </p:txBody>
      </p:sp>
      <p:sp>
        <p:nvSpPr>
          <p:cNvPr id="267268" name="Slide Number Placeholder 3"/>
          <p:cNvSpPr>
            <a:spLocks noGrp="1"/>
          </p:cNvSpPr>
          <p:nvPr>
            <p:ph type="sldNum" sz="quarter" idx="5"/>
          </p:nvPr>
        </p:nvSpPr>
        <p:spPr>
          <a:noFill/>
        </p:spPr>
        <p:txBody>
          <a:bodyPr/>
          <a:lstStyle/>
          <a:p>
            <a:fld id="{3D0499F4-D595-414E-9128-D1464A207C7C}" type="slidenum">
              <a:rPr lang="en-US" smtClean="0"/>
              <a:pPr/>
              <a:t>6</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r>
              <a:rPr lang="en-US" dirty="0" smtClean="0"/>
              <a:t>Because rock exposures are so limited (stupid plants!), …</a:t>
            </a:r>
          </a:p>
        </p:txBody>
      </p:sp>
      <p:sp>
        <p:nvSpPr>
          <p:cNvPr id="268292" name="Slide Number Placeholder 3"/>
          <p:cNvSpPr>
            <a:spLocks noGrp="1"/>
          </p:cNvSpPr>
          <p:nvPr>
            <p:ph type="sldNum" sz="quarter" idx="5"/>
          </p:nvPr>
        </p:nvSpPr>
        <p:spPr>
          <a:noFill/>
        </p:spPr>
        <p:txBody>
          <a:bodyPr/>
          <a:lstStyle/>
          <a:p>
            <a:fld id="{AEA239DC-13C6-4B56-912C-ACD015644C38}"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r>
              <a:rPr lang="en-US" dirty="0" smtClean="0"/>
              <a:t>… and the three National Parks in the region – Acadia, Shenandoah and Great Smokey …</a:t>
            </a:r>
          </a:p>
          <a:p>
            <a:endParaRPr lang="en-US" dirty="0" smtClean="0"/>
          </a:p>
        </p:txBody>
      </p:sp>
      <p:sp>
        <p:nvSpPr>
          <p:cNvPr id="269316" name="Slide Number Placeholder 3"/>
          <p:cNvSpPr>
            <a:spLocks noGrp="1"/>
          </p:cNvSpPr>
          <p:nvPr>
            <p:ph type="sldNum" sz="quarter" idx="5"/>
          </p:nvPr>
        </p:nvSpPr>
        <p:spPr>
          <a:noFill/>
        </p:spPr>
        <p:txBody>
          <a:bodyPr/>
          <a:lstStyle/>
          <a:p>
            <a:fld id="{1ED984EB-2D86-4AD8-B6C0-1FA0BB5539EA}"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r>
              <a:rPr lang="en-US" dirty="0" smtClean="0"/>
              <a:t>… each fall within a different tectonic province and thus record only a portion of the Appalachian’s history, we are not going to study each park separately like we have done thus far in the course. We will instead take the discontinuous rock records from each park (and a few neighboring areas) and weave them together into a nearly continuous tapestry of time for the entire region.</a:t>
            </a:r>
          </a:p>
        </p:txBody>
      </p:sp>
      <p:sp>
        <p:nvSpPr>
          <p:cNvPr id="270340" name="Slide Number Placeholder 3"/>
          <p:cNvSpPr>
            <a:spLocks noGrp="1"/>
          </p:cNvSpPr>
          <p:nvPr>
            <p:ph type="sldNum" sz="quarter" idx="5"/>
          </p:nvPr>
        </p:nvSpPr>
        <p:spPr>
          <a:noFill/>
        </p:spPr>
        <p:txBody>
          <a:bodyPr/>
          <a:lstStyle/>
          <a:p>
            <a:fld id="{FFBB225D-9699-4F75-88D2-EE6D6F0B3D62}"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116D6-C0B8-4AD0-9CCF-DBC4E1E1E7A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4799AD-7BCA-4C2E-9637-FD5C7448525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74357C-8682-4106-8F70-CF867C6DEE9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289B94-7B43-43A6-B3F2-F5C4E609D23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5514BE-6744-48B9-B068-BB1FF9AFF3F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85F48F-960B-4F6E-8B63-4DFB50A2E30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CD9807-6173-4781-BF6B-3A89133B565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AABC0B-7BB3-45CC-A1F0-E9392D17C77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374CD90-6282-4689-974C-CAB0A1A6880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BC2F2B-A21F-4E7F-9DCA-81C0BA7846B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85B1C6E-5F21-45D1-9364-D069374720A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72432B97-D18E-45E6-B714-AE9F503DDED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0" y="-41275"/>
            <a:ext cx="10439400" cy="6940550"/>
          </a:xfrm>
          <a:prstGeom prst="rect">
            <a:avLst/>
          </a:prstGeom>
          <a:noFill/>
          <a:ln w="38100">
            <a:noFill/>
            <a:miter lim="800000"/>
            <a:headEnd/>
            <a:tailEnd/>
          </a:ln>
        </p:spPr>
      </p:pic>
      <p:sp>
        <p:nvSpPr>
          <p:cNvPr id="3" name="TextBox 2"/>
          <p:cNvSpPr txBox="1"/>
          <p:nvPr/>
        </p:nvSpPr>
        <p:spPr>
          <a:xfrm>
            <a:off x="1790700" y="0"/>
            <a:ext cx="5562600" cy="584200"/>
          </a:xfrm>
          <a:prstGeom prst="rect">
            <a:avLst/>
          </a:prstGeom>
          <a:noFill/>
        </p:spPr>
        <p:txBody>
          <a:bodyPr>
            <a:spAutoFit/>
          </a:bodyPr>
          <a:lstStyle/>
          <a:p>
            <a:pPr>
              <a:defRPr/>
            </a:pPr>
            <a:r>
              <a:rPr lang="en-US" sz="3200" dirty="0">
                <a:effectLst>
                  <a:outerShdw blurRad="38100" dist="38100" dir="2700000" algn="tl">
                    <a:srgbClr val="000000">
                      <a:alpha val="43137"/>
                    </a:srgbClr>
                  </a:outerShdw>
                </a:effectLst>
              </a:rPr>
              <a:t>Appalachia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6" name="Picture 2" descr="wilsncircl"/>
          <p:cNvPicPr>
            <a:picLocks noChangeAspect="1" noChangeArrowheads="1"/>
          </p:cNvPicPr>
          <p:nvPr/>
        </p:nvPicPr>
        <p:blipFill>
          <a:blip r:embed="rId3"/>
          <a:srcRect/>
          <a:stretch>
            <a:fillRect/>
          </a:stretch>
        </p:blipFill>
        <p:spPr bwMode="auto">
          <a:xfrm>
            <a:off x="1676400" y="762000"/>
            <a:ext cx="5924550" cy="527685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4" descr="Wilson Opening"/>
          <p:cNvPicPr>
            <a:picLocks noChangeAspect="1" noChangeArrowheads="1"/>
          </p:cNvPicPr>
          <p:nvPr/>
        </p:nvPicPr>
        <p:blipFill>
          <a:blip r:embed="rId3"/>
          <a:srcRect/>
          <a:stretch>
            <a:fillRect/>
          </a:stretch>
        </p:blipFill>
        <p:spPr bwMode="auto">
          <a:xfrm>
            <a:off x="0" y="685800"/>
            <a:ext cx="9144000" cy="52403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4" descr="Wilson Closing"/>
          <p:cNvPicPr>
            <a:picLocks noChangeAspect="1" noChangeArrowheads="1"/>
          </p:cNvPicPr>
          <p:nvPr/>
        </p:nvPicPr>
        <p:blipFill>
          <a:blip r:embed="rId3"/>
          <a:srcRect/>
          <a:stretch>
            <a:fillRect/>
          </a:stretch>
        </p:blipFill>
        <p:spPr bwMode="auto">
          <a:xfrm>
            <a:off x="1371600" y="0"/>
            <a:ext cx="6253163" cy="6858000"/>
          </a:xfrm>
          <a:prstGeom prst="rect">
            <a:avLst/>
          </a:prstGeom>
          <a:no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2089150" y="1684338"/>
            <a:ext cx="4965700" cy="2062162"/>
          </a:xfrm>
          <a:prstGeom prst="rect">
            <a:avLst/>
          </a:prstGeom>
          <a:noFill/>
          <a:ln w="9525">
            <a:noFill/>
            <a:miter lim="800000"/>
            <a:headEnd/>
            <a:tailEnd/>
          </a:ln>
        </p:spPr>
        <p:txBody>
          <a:bodyPr>
            <a:spAutoFit/>
          </a:bodyPr>
          <a:lstStyle/>
          <a:p>
            <a:pPr algn="l"/>
            <a:endParaRPr lang="en-US" sz="3200">
              <a:solidFill>
                <a:schemeClr val="tx1"/>
              </a:solidFill>
            </a:endParaRPr>
          </a:p>
          <a:p>
            <a:pPr algn="l"/>
            <a:endParaRPr lang="en-US" sz="3200">
              <a:solidFill>
                <a:schemeClr val="tx1"/>
              </a:solidFill>
            </a:endParaRPr>
          </a:p>
          <a:p>
            <a:pPr algn="l"/>
            <a:r>
              <a:rPr lang="en-US" sz="3200">
                <a:solidFill>
                  <a:schemeClr val="tx1"/>
                </a:solidFill>
              </a:rPr>
              <a:t>Rifting</a:t>
            </a:r>
          </a:p>
          <a:p>
            <a:pPr algn="l"/>
            <a:r>
              <a:rPr lang="en-US" sz="3200">
                <a:solidFill>
                  <a:schemeClr val="tx1"/>
                </a:solidFill>
              </a:rPr>
              <a:t>DCM Sedimentation</a:t>
            </a:r>
          </a:p>
        </p:txBody>
      </p:sp>
      <p:sp>
        <p:nvSpPr>
          <p:cNvPr id="14339" name="Left Brace 5"/>
          <p:cNvSpPr>
            <a:spLocks/>
          </p:cNvSpPr>
          <p:nvPr/>
        </p:nvSpPr>
        <p:spPr bwMode="auto">
          <a:xfrm>
            <a:off x="1651000" y="2719388"/>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4340" name="TextBox 6"/>
          <p:cNvSpPr txBox="1">
            <a:spLocks noChangeArrowheads="1"/>
          </p:cNvSpPr>
          <p:nvPr/>
        </p:nvSpPr>
        <p:spPr bwMode="auto">
          <a:xfrm>
            <a:off x="-114300" y="2909888"/>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5362" name="TextBox 4"/>
          <p:cNvSpPr txBox="1">
            <a:spLocks noChangeArrowheads="1"/>
          </p:cNvSpPr>
          <p:nvPr/>
        </p:nvSpPr>
        <p:spPr bwMode="auto">
          <a:xfrm>
            <a:off x="2089150" y="1682750"/>
            <a:ext cx="4965700" cy="4032250"/>
          </a:xfrm>
          <a:prstGeom prst="rect">
            <a:avLst/>
          </a:prstGeom>
          <a:noFill/>
          <a:ln w="9525">
            <a:noFill/>
            <a:miter lim="800000"/>
            <a:headEnd/>
            <a:tailEnd/>
          </a:ln>
        </p:spPr>
        <p:txBody>
          <a:bodyPr>
            <a:spAutoFit/>
          </a:bodyPr>
          <a:lstStyle/>
          <a:p>
            <a:pPr algn="l"/>
            <a:endParaRPr lang="en-US" sz="3200">
              <a:solidFill>
                <a:schemeClr val="tx1"/>
              </a:solidFill>
            </a:endParaRPr>
          </a:p>
          <a:p>
            <a:pPr algn="l"/>
            <a:endParaRPr lang="en-US" sz="3200">
              <a:solidFill>
                <a:schemeClr val="tx1"/>
              </a:solidFill>
            </a:endParaRP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a:p>
            <a:pPr algn="l"/>
            <a:r>
              <a:rPr lang="en-US" sz="3200">
                <a:solidFill>
                  <a:schemeClr val="tx1"/>
                </a:solidFill>
              </a:rPr>
              <a:t>Collision Orogeny</a:t>
            </a:r>
          </a:p>
          <a:p>
            <a:pPr algn="l"/>
            <a:r>
              <a:rPr lang="en-US" sz="3200">
                <a:solidFill>
                  <a:schemeClr val="tx1"/>
                </a:solidFill>
              </a:rPr>
              <a:t>Peneplanation</a:t>
            </a:r>
          </a:p>
        </p:txBody>
      </p:sp>
      <p:sp>
        <p:nvSpPr>
          <p:cNvPr id="15363" name="Left Brace 5"/>
          <p:cNvSpPr>
            <a:spLocks/>
          </p:cNvSpPr>
          <p:nvPr/>
        </p:nvSpPr>
        <p:spPr bwMode="auto">
          <a:xfrm>
            <a:off x="1651000" y="271780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5364" name="TextBox 6"/>
          <p:cNvSpPr txBox="1">
            <a:spLocks noChangeArrowheads="1"/>
          </p:cNvSpPr>
          <p:nvPr/>
        </p:nvSpPr>
        <p:spPr bwMode="auto">
          <a:xfrm>
            <a:off x="-114300" y="290830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5365" name="Left Brace 7"/>
          <p:cNvSpPr>
            <a:spLocks/>
          </p:cNvSpPr>
          <p:nvPr/>
        </p:nvSpPr>
        <p:spPr bwMode="auto">
          <a:xfrm>
            <a:off x="1663700" y="378460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5366" name="TextBox 8"/>
          <p:cNvSpPr txBox="1">
            <a:spLocks noChangeArrowheads="1"/>
          </p:cNvSpPr>
          <p:nvPr/>
        </p:nvSpPr>
        <p:spPr bwMode="auto">
          <a:xfrm>
            <a:off x="76200" y="439420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6386" name="TextBox 4"/>
          <p:cNvSpPr txBox="1">
            <a:spLocks noChangeArrowheads="1"/>
          </p:cNvSpPr>
          <p:nvPr/>
        </p:nvSpPr>
        <p:spPr bwMode="auto">
          <a:xfrm>
            <a:off x="2089150" y="1682750"/>
            <a:ext cx="4965700" cy="4032250"/>
          </a:xfrm>
          <a:prstGeom prst="rect">
            <a:avLst/>
          </a:prstGeom>
          <a:noFill/>
          <a:ln w="9525">
            <a:noFill/>
            <a:miter lim="800000"/>
            <a:headEnd/>
            <a:tailEnd/>
          </a:ln>
        </p:spPr>
        <p:txBody>
          <a:bodyPr>
            <a:spAutoFit/>
          </a:bodyPr>
          <a:lstStyle/>
          <a:p>
            <a:pPr algn="l"/>
            <a:r>
              <a:rPr lang="en-US" sz="3200" dirty="0">
                <a:solidFill>
                  <a:schemeClr val="bg2"/>
                </a:solidFill>
              </a:rPr>
              <a:t>Collision Orogeny</a:t>
            </a:r>
          </a:p>
          <a:p>
            <a:pPr algn="l"/>
            <a:r>
              <a:rPr lang="en-US" sz="3200" dirty="0">
                <a:solidFill>
                  <a:schemeClr val="bg2"/>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Orogeny</a:t>
            </a:r>
          </a:p>
          <a:p>
            <a:pPr algn="l"/>
            <a:r>
              <a:rPr lang="en-US" sz="3200" dirty="0">
                <a:solidFill>
                  <a:schemeClr val="tx1"/>
                </a:solidFill>
              </a:rPr>
              <a:t>Peneplanation</a:t>
            </a:r>
          </a:p>
        </p:txBody>
      </p:sp>
      <p:sp>
        <p:nvSpPr>
          <p:cNvPr id="16387" name="Left Brace 5"/>
          <p:cNvSpPr>
            <a:spLocks/>
          </p:cNvSpPr>
          <p:nvPr/>
        </p:nvSpPr>
        <p:spPr bwMode="auto">
          <a:xfrm>
            <a:off x="1651000" y="271780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6388" name="TextBox 6"/>
          <p:cNvSpPr txBox="1">
            <a:spLocks noChangeArrowheads="1"/>
          </p:cNvSpPr>
          <p:nvPr/>
        </p:nvSpPr>
        <p:spPr bwMode="auto">
          <a:xfrm>
            <a:off x="-114300" y="290830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6389" name="Left Brace 7"/>
          <p:cNvSpPr>
            <a:spLocks/>
          </p:cNvSpPr>
          <p:nvPr/>
        </p:nvSpPr>
        <p:spPr bwMode="auto">
          <a:xfrm>
            <a:off x="1663700" y="378460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6390" name="TextBox 8"/>
          <p:cNvSpPr txBox="1">
            <a:spLocks noChangeArrowheads="1"/>
          </p:cNvSpPr>
          <p:nvPr/>
        </p:nvSpPr>
        <p:spPr bwMode="auto">
          <a:xfrm>
            <a:off x="76200" y="439420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6391" name="Left Brace 9"/>
          <p:cNvSpPr>
            <a:spLocks/>
          </p:cNvSpPr>
          <p:nvPr/>
        </p:nvSpPr>
        <p:spPr bwMode="auto">
          <a:xfrm>
            <a:off x="1638300" y="87630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6392" name="TextBox 10"/>
          <p:cNvSpPr txBox="1">
            <a:spLocks noChangeArrowheads="1"/>
          </p:cNvSpPr>
          <p:nvPr/>
        </p:nvSpPr>
        <p:spPr bwMode="auto">
          <a:xfrm>
            <a:off x="50800" y="1485900"/>
            <a:ext cx="1524000" cy="523875"/>
          </a:xfrm>
          <a:prstGeom prst="rect">
            <a:avLst/>
          </a:prstGeom>
          <a:noFill/>
          <a:ln w="9525">
            <a:noFill/>
            <a:miter lim="800000"/>
            <a:headEnd/>
            <a:tailEnd/>
          </a:ln>
        </p:spPr>
        <p:txBody>
          <a:bodyPr>
            <a:spAutoFit/>
          </a:bodyPr>
          <a:lstStyle/>
          <a:p>
            <a:r>
              <a:rPr lang="en-US" dirty="0">
                <a:solidFill>
                  <a:schemeClr val="bg2"/>
                </a:solidFill>
              </a:rPr>
              <a:t>Closing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7410" name="TextBox 4"/>
          <p:cNvSpPr txBox="1">
            <a:spLocks noChangeArrowheads="1"/>
          </p:cNvSpPr>
          <p:nvPr/>
        </p:nvSpPr>
        <p:spPr bwMode="auto">
          <a:xfrm>
            <a:off x="2089150" y="1676400"/>
            <a:ext cx="4965700" cy="5029200"/>
          </a:xfrm>
          <a:prstGeom prst="rect">
            <a:avLst/>
          </a:prstGeom>
          <a:noFill/>
          <a:ln w="9525">
            <a:noFill/>
            <a:miter lim="800000"/>
            <a:headEnd/>
            <a:tailEnd/>
          </a:ln>
        </p:spPr>
        <p:txBody>
          <a:bodyPr>
            <a:spAutoFit/>
          </a:bodyPr>
          <a:lstStyle/>
          <a:p>
            <a:pPr algn="l"/>
            <a:r>
              <a:rPr lang="en-US" sz="3200" dirty="0">
                <a:solidFill>
                  <a:schemeClr val="bg2"/>
                </a:solidFill>
              </a:rPr>
              <a:t>Collision Orogeny</a:t>
            </a:r>
          </a:p>
          <a:p>
            <a:pPr algn="l"/>
            <a:r>
              <a:rPr lang="en-US" sz="3200" dirty="0">
                <a:solidFill>
                  <a:schemeClr val="bg2"/>
                </a:solidFill>
              </a:rPr>
              <a:t>Peneplanation</a:t>
            </a:r>
          </a:p>
          <a:p>
            <a:pPr algn="l"/>
            <a:r>
              <a:rPr lang="en-US" sz="3200" dirty="0">
                <a:solidFill>
                  <a:schemeClr val="tx1"/>
                </a:solidFill>
              </a:rPr>
              <a:t>Rifting</a:t>
            </a:r>
          </a:p>
          <a:p>
            <a:pPr algn="l"/>
            <a:r>
              <a:rPr lang="en-US" sz="3200" dirty="0">
                <a:solidFill>
                  <a:schemeClr val="tx1"/>
                </a:solidFill>
              </a:rPr>
              <a:t>DCM Sedimentation</a:t>
            </a:r>
          </a:p>
          <a:p>
            <a:pPr algn="l"/>
            <a:r>
              <a:rPr lang="en-US" sz="3200" dirty="0">
                <a:solidFill>
                  <a:schemeClr val="tx1"/>
                </a:solidFill>
              </a:rPr>
              <a:t>Subduction Orogeny</a:t>
            </a:r>
          </a:p>
          <a:p>
            <a:pPr algn="l"/>
            <a:r>
              <a:rPr lang="en-US" sz="3200" dirty="0">
                <a:solidFill>
                  <a:schemeClr val="tx1"/>
                </a:solidFill>
              </a:rPr>
              <a:t>    +/- Terrane Accretion</a:t>
            </a:r>
          </a:p>
          <a:p>
            <a:pPr algn="l"/>
            <a:r>
              <a:rPr lang="en-US" sz="3200" dirty="0">
                <a:solidFill>
                  <a:schemeClr val="tx1"/>
                </a:solidFill>
              </a:rPr>
              <a:t>Collision Orogeny</a:t>
            </a:r>
          </a:p>
          <a:p>
            <a:pPr algn="l"/>
            <a:r>
              <a:rPr lang="en-US" sz="3200" dirty="0">
                <a:solidFill>
                  <a:schemeClr val="tx1"/>
                </a:solidFill>
              </a:rPr>
              <a:t>Peneplanation</a:t>
            </a:r>
          </a:p>
          <a:p>
            <a:pPr algn="l"/>
            <a:r>
              <a:rPr lang="en-US" sz="3200" dirty="0">
                <a:solidFill>
                  <a:srgbClr val="00B050"/>
                </a:solidFill>
              </a:rPr>
              <a:t>Rifting</a:t>
            </a:r>
          </a:p>
          <a:p>
            <a:pPr algn="l"/>
            <a:r>
              <a:rPr lang="en-US" sz="3200" dirty="0">
                <a:solidFill>
                  <a:srgbClr val="00B050"/>
                </a:solidFill>
              </a:rPr>
              <a:t>DCM Sedimentation</a:t>
            </a:r>
          </a:p>
        </p:txBody>
      </p:sp>
      <p:sp>
        <p:nvSpPr>
          <p:cNvPr id="17411"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7412"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7413"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7414"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7415"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7416"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dirty="0">
                <a:solidFill>
                  <a:schemeClr val="bg2"/>
                </a:solidFill>
              </a:rPr>
              <a:t>Closing  </a:t>
            </a:r>
          </a:p>
        </p:txBody>
      </p:sp>
      <p:sp>
        <p:nvSpPr>
          <p:cNvPr id="17417"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7418"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dirty="0">
                <a:solidFill>
                  <a:srgbClr val="00B050"/>
                </a:solidFill>
              </a:rPr>
              <a:t>Opening</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8434" name="TextBox 4"/>
          <p:cNvSpPr txBox="1">
            <a:spLocks noChangeArrowheads="1"/>
          </p:cNvSpPr>
          <p:nvPr/>
        </p:nvSpPr>
        <p:spPr bwMode="auto">
          <a:xfrm>
            <a:off x="2089150" y="1676400"/>
            <a:ext cx="4965700" cy="5029200"/>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p:txBody>
      </p:sp>
      <p:sp>
        <p:nvSpPr>
          <p:cNvPr id="18435"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36"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8437"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38"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3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844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8441"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8442"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0" name="5-Point Star 1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0" name="5-Point Star 29"/>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9458" name="TextBox 4"/>
          <p:cNvSpPr txBox="1">
            <a:spLocks noChangeArrowheads="1"/>
          </p:cNvSpPr>
          <p:nvPr/>
        </p:nvSpPr>
        <p:spPr bwMode="auto">
          <a:xfrm>
            <a:off x="2089150" y="1676400"/>
            <a:ext cx="4965700" cy="5029200"/>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a:p>
            <a:pPr algn="l"/>
            <a:r>
              <a:rPr lang="en-US" sz="3200">
                <a:solidFill>
                  <a:schemeClr val="tx1"/>
                </a:solidFill>
              </a:rPr>
              <a:t>Subduction Orogeny</a:t>
            </a:r>
          </a:p>
          <a:p>
            <a:pPr algn="l"/>
            <a:r>
              <a:rPr lang="en-US" sz="3200">
                <a:solidFill>
                  <a:schemeClr val="tx1"/>
                </a:solidFill>
              </a:rPr>
              <a:t>    +/- Terrane Accretion</a:t>
            </a:r>
          </a:p>
          <a:p>
            <a:pPr algn="l"/>
            <a:r>
              <a:rPr lang="en-US" sz="3200">
                <a:solidFill>
                  <a:schemeClr val="tx1"/>
                </a:solidFill>
              </a:rPr>
              <a:t>Collision Orogeny</a:t>
            </a:r>
          </a:p>
          <a:p>
            <a:pPr algn="l"/>
            <a:r>
              <a:rPr lang="en-US" sz="3200">
                <a:solidFill>
                  <a:schemeClr val="tx1"/>
                </a:solidFill>
              </a:rPr>
              <a:t>Peneplanation</a:t>
            </a:r>
          </a:p>
          <a:p>
            <a:pPr algn="l"/>
            <a:r>
              <a:rPr lang="en-US" sz="3200">
                <a:solidFill>
                  <a:schemeClr val="tx1"/>
                </a:solidFill>
              </a:rPr>
              <a:t>Rifting</a:t>
            </a:r>
          </a:p>
          <a:p>
            <a:pPr algn="l"/>
            <a:r>
              <a:rPr lang="en-US" sz="3200">
                <a:solidFill>
                  <a:schemeClr val="tx1"/>
                </a:solidFill>
              </a:rPr>
              <a:t>DCM Sedimentation</a:t>
            </a:r>
          </a:p>
        </p:txBody>
      </p:sp>
      <p:sp>
        <p:nvSpPr>
          <p:cNvPr id="19459" name="Left Brace 5"/>
          <p:cNvSpPr>
            <a:spLocks/>
          </p:cNvSpPr>
          <p:nvPr/>
        </p:nvSpPr>
        <p:spPr bwMode="auto">
          <a:xfrm>
            <a:off x="1651000" y="27114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9460" name="TextBox 6"/>
          <p:cNvSpPr txBox="1">
            <a:spLocks noChangeArrowheads="1"/>
          </p:cNvSpPr>
          <p:nvPr/>
        </p:nvSpPr>
        <p:spPr bwMode="auto">
          <a:xfrm>
            <a:off x="-114300" y="29019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9461" name="Left Brace 7"/>
          <p:cNvSpPr>
            <a:spLocks/>
          </p:cNvSpPr>
          <p:nvPr/>
        </p:nvSpPr>
        <p:spPr bwMode="auto">
          <a:xfrm>
            <a:off x="1663700" y="37782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9462" name="TextBox 8"/>
          <p:cNvSpPr txBox="1">
            <a:spLocks noChangeArrowheads="1"/>
          </p:cNvSpPr>
          <p:nvPr/>
        </p:nvSpPr>
        <p:spPr bwMode="auto">
          <a:xfrm>
            <a:off x="76200" y="43878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9463"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19464"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9465" name="Left Brace 11"/>
          <p:cNvSpPr>
            <a:spLocks/>
          </p:cNvSpPr>
          <p:nvPr/>
        </p:nvSpPr>
        <p:spPr bwMode="auto">
          <a:xfrm>
            <a:off x="1663700" y="5657850"/>
            <a:ext cx="368300" cy="939800"/>
          </a:xfrm>
          <a:prstGeom prst="leftBrace">
            <a:avLst>
              <a:gd name="adj1" fmla="val 36043"/>
              <a:gd name="adj2" fmla="val 50000"/>
            </a:avLst>
          </a:prstGeom>
          <a:noFill/>
          <a:ln w="50800" cap="sq" algn="ctr">
            <a:solidFill>
              <a:srgbClr val="FF0000"/>
            </a:solidFill>
            <a:round/>
            <a:headEnd/>
            <a:tailEnd/>
          </a:ln>
        </p:spPr>
        <p:txBody>
          <a:bodyPr/>
          <a:lstStyle/>
          <a:p>
            <a:endParaRPr lang="en-US"/>
          </a:p>
        </p:txBody>
      </p:sp>
      <p:sp>
        <p:nvSpPr>
          <p:cNvPr id="19466" name="TextBox 12"/>
          <p:cNvSpPr txBox="1">
            <a:spLocks noChangeArrowheads="1"/>
          </p:cNvSpPr>
          <p:nvPr/>
        </p:nvSpPr>
        <p:spPr bwMode="auto">
          <a:xfrm>
            <a:off x="-101600" y="5848350"/>
            <a:ext cx="1879600" cy="523875"/>
          </a:xfrm>
          <a:prstGeom prst="rect">
            <a:avLst/>
          </a:prstGeom>
          <a:noFill/>
          <a:ln w="9525">
            <a:noFill/>
            <a:miter lim="800000"/>
            <a:headEnd/>
            <a:tailEnd/>
          </a:ln>
        </p:spPr>
        <p:txBody>
          <a:bodyPr>
            <a:spAutoFit/>
          </a:bodyPr>
          <a:lstStyle/>
          <a:p>
            <a:r>
              <a:rPr lang="en-US">
                <a:solidFill>
                  <a:srgbClr val="002060"/>
                </a:solidFill>
              </a:rPr>
              <a:t>Opening</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2" name="5-Point Star 21"/>
          <p:cNvSpPr/>
          <p:nvPr/>
        </p:nvSpPr>
        <p:spPr bwMode="auto">
          <a:xfrm>
            <a:off x="7747000" y="325755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3" name="5-Point Star 22"/>
          <p:cNvSpPr/>
          <p:nvPr/>
        </p:nvSpPr>
        <p:spPr bwMode="auto">
          <a:xfrm>
            <a:off x="8610600" y="3784600"/>
            <a:ext cx="381000" cy="3810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4" name="5-Point Star 23"/>
          <p:cNvSpPr/>
          <p:nvPr/>
        </p:nvSpPr>
        <p:spPr bwMode="auto">
          <a:xfrm>
            <a:off x="7747000" y="27432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5" name="5-Point Star 24"/>
          <p:cNvSpPr/>
          <p:nvPr/>
        </p:nvSpPr>
        <p:spPr bwMode="auto">
          <a:xfrm>
            <a:off x="7747000" y="4762500"/>
            <a:ext cx="381000" cy="3429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6" name="5-Point Star 25"/>
          <p:cNvSpPr/>
          <p:nvPr/>
        </p:nvSpPr>
        <p:spPr bwMode="auto">
          <a:xfrm>
            <a:off x="7861300" y="5334000"/>
            <a:ext cx="152400" cy="1524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7" name="5-Point Star 26"/>
          <p:cNvSpPr/>
          <p:nvPr/>
        </p:nvSpPr>
        <p:spPr bwMode="auto">
          <a:xfrm>
            <a:off x="8724900" y="5334000"/>
            <a:ext cx="152400" cy="1524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8" name="5-Point Star 27"/>
          <p:cNvSpPr/>
          <p:nvPr/>
        </p:nvSpPr>
        <p:spPr bwMode="auto">
          <a:xfrm>
            <a:off x="6819900" y="53340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9" name="5-Point Star 28"/>
          <p:cNvSpPr/>
          <p:nvPr/>
        </p:nvSpPr>
        <p:spPr bwMode="auto">
          <a:xfrm>
            <a:off x="6819900" y="5867400"/>
            <a:ext cx="152400" cy="1524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1" name="5-Point Star 30"/>
          <p:cNvSpPr/>
          <p:nvPr/>
        </p:nvSpPr>
        <p:spPr bwMode="auto">
          <a:xfrm>
            <a:off x="7899400" y="39624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483" name="8-Point Star 33"/>
          <p:cNvSpPr>
            <a:spLocks noChangeArrowheads="1"/>
          </p:cNvSpPr>
          <p:nvPr/>
        </p:nvSpPr>
        <p:spPr bwMode="auto">
          <a:xfrm>
            <a:off x="8636000" y="6426200"/>
            <a:ext cx="393700" cy="393700"/>
          </a:xfrm>
          <a:prstGeom prst="star8">
            <a:avLst>
              <a:gd name="adj" fmla="val 23222"/>
            </a:avLst>
          </a:prstGeom>
          <a:solidFill>
            <a:srgbClr val="FFC000"/>
          </a:solidFill>
          <a:ln w="15875" algn="ctr">
            <a:solidFill>
              <a:schemeClr val="tx1"/>
            </a:solidFill>
            <a:round/>
            <a:headEnd/>
            <a:tailEnd type="triangle" w="med" len="med"/>
          </a:ln>
        </p:spPr>
        <p:txBody>
          <a:bodyPr/>
          <a:lstStyle/>
          <a:p>
            <a:endParaRPr lang="en-US"/>
          </a:p>
        </p:txBody>
      </p:sp>
      <p:sp>
        <p:nvSpPr>
          <p:cNvPr id="30" name="5-Point Star 29"/>
          <p:cNvSpPr/>
          <p:nvPr/>
        </p:nvSpPr>
        <p:spPr bwMode="auto">
          <a:xfrm>
            <a:off x="6721475" y="2728913"/>
            <a:ext cx="395288" cy="33655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2" name="5-Point Star 31"/>
          <p:cNvSpPr/>
          <p:nvPr/>
        </p:nvSpPr>
        <p:spPr bwMode="auto">
          <a:xfrm>
            <a:off x="6822440" y="4889500"/>
            <a:ext cx="149860" cy="1651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33" name="5-Point Star 32"/>
          <p:cNvSpPr/>
          <p:nvPr/>
        </p:nvSpPr>
        <p:spPr bwMode="auto">
          <a:xfrm>
            <a:off x="8737600" y="4889500"/>
            <a:ext cx="177800" cy="203200"/>
          </a:xfrm>
          <a:prstGeom prst="star5">
            <a:avLst/>
          </a:prstGeom>
          <a:solidFill>
            <a:srgbClr val="FFC00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098" name="Picture 2" descr="physall"/>
          <p:cNvPicPr>
            <a:picLocks noChangeAspect="1" noChangeArrowheads="1"/>
          </p:cNvPicPr>
          <p:nvPr/>
        </p:nvPicPr>
        <p:blipFill>
          <a:blip r:embed="rId3"/>
          <a:srcRect/>
          <a:stretch>
            <a:fillRect/>
          </a:stretch>
        </p:blipFill>
        <p:spPr bwMode="auto">
          <a:xfrm>
            <a:off x="4724400" y="4038600"/>
            <a:ext cx="4724400" cy="2295525"/>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4099" name="Picture 3" descr="SHENrelief1 feb 1998 "/>
          <p:cNvPicPr>
            <a:picLocks noChangeAspect="1" noChangeArrowheads="1"/>
          </p:cNvPicPr>
          <p:nvPr/>
        </p:nvPicPr>
        <p:blipFill>
          <a:blip r:embed="rId4"/>
          <a:srcRect l="7153" t="2100" r="9505" b="6256"/>
          <a:stretch>
            <a:fillRect/>
          </a:stretch>
        </p:blipFill>
        <p:spPr bwMode="auto">
          <a:xfrm rot="1440000">
            <a:off x="609600" y="-227013"/>
            <a:ext cx="2725738" cy="6856413"/>
          </a:xfrm>
          <a:prstGeom prst="rect">
            <a:avLst/>
          </a:prstGeom>
          <a:noFill/>
          <a:ln w="9525">
            <a:noFill/>
            <a:miter lim="800000"/>
            <a:headEnd/>
            <a:tailEnd/>
          </a:ln>
          <a:effectLst>
            <a:outerShdw blurRad="50800" dist="76200" dir="2700000" algn="tl" rotWithShape="0">
              <a:prstClr val="black">
                <a:alpha val="40000"/>
              </a:prstClr>
            </a:outerShdw>
          </a:effectLst>
        </p:spPr>
      </p:pic>
      <p:pic>
        <p:nvPicPr>
          <p:cNvPr id="4100" name="Picture 4"/>
          <p:cNvPicPr>
            <a:picLocks noChangeAspect="1" noChangeArrowheads="1"/>
          </p:cNvPicPr>
          <p:nvPr/>
        </p:nvPicPr>
        <p:blipFill>
          <a:blip r:embed="rId5">
            <a:lum bright="-10000" contrast="2000"/>
          </a:blip>
          <a:srcRect/>
          <a:stretch>
            <a:fillRect/>
          </a:stretch>
        </p:blipFill>
        <p:spPr bwMode="auto">
          <a:xfrm rot="1440000">
            <a:off x="3581400" y="-152400"/>
            <a:ext cx="2644775" cy="6858000"/>
          </a:xfrm>
          <a:prstGeom prst="rect">
            <a:avLst/>
          </a:prstGeom>
          <a:noFill/>
          <a:ln w="38100">
            <a:noFill/>
            <a:miter lim="800000"/>
            <a:headEnd/>
            <a:tailEnd/>
          </a:ln>
          <a:effectLst>
            <a:outerShdw blurRad="50800" dist="76200" dir="2700000" algn="tl" rotWithShape="0">
              <a:prstClr val="black">
                <a:alpha val="40000"/>
              </a:prstClr>
            </a:outerShdw>
          </a:effectLst>
        </p:spPr>
      </p:pic>
      <p:sp>
        <p:nvSpPr>
          <p:cNvPr id="219141" name="AutoShape 5"/>
          <p:cNvSpPr>
            <a:spLocks noChangeArrowheads="1"/>
          </p:cNvSpPr>
          <p:nvPr/>
        </p:nvSpPr>
        <p:spPr bwMode="auto">
          <a:xfrm>
            <a:off x="7696200" y="4648200"/>
            <a:ext cx="228600" cy="228600"/>
          </a:xfrm>
          <a:prstGeom prst="star5">
            <a:avLst/>
          </a:prstGeom>
          <a:solidFill>
            <a:srgbClr val="FF0000"/>
          </a:solidFill>
          <a:ln w="19050">
            <a:solidFill>
              <a:schemeClr val="bg1"/>
            </a:solidFill>
            <a:miter lim="800000"/>
            <a:headEnd/>
            <a:tailEnd/>
          </a:ln>
          <a:effectLst/>
        </p:spPr>
        <p:txBody>
          <a:bodyPr wrap="none" anchor="ctr"/>
          <a:lstStyle/>
          <a:p>
            <a:pPr>
              <a:defRPr/>
            </a:pPr>
            <a:endParaRPr lang="en-US"/>
          </a:p>
        </p:txBody>
      </p:sp>
      <p:sp>
        <p:nvSpPr>
          <p:cNvPr id="4102" name="Text Box 6"/>
          <p:cNvSpPr txBox="1">
            <a:spLocks noChangeArrowheads="1"/>
          </p:cNvSpPr>
          <p:nvPr/>
        </p:nvSpPr>
        <p:spPr bwMode="auto">
          <a:xfrm>
            <a:off x="6705600" y="2819400"/>
            <a:ext cx="2438400" cy="946150"/>
          </a:xfrm>
          <a:prstGeom prst="rect">
            <a:avLst/>
          </a:prstGeom>
          <a:noFill/>
          <a:ln w="38100">
            <a:noFill/>
            <a:miter lim="800000"/>
            <a:headEnd/>
            <a:tailEnd/>
          </a:ln>
        </p:spPr>
        <p:txBody>
          <a:bodyPr>
            <a:spAutoFit/>
          </a:bodyPr>
          <a:lstStyle/>
          <a:p>
            <a:pPr>
              <a:spcBef>
                <a:spcPct val="50000"/>
              </a:spcBef>
              <a:defRPr/>
            </a:pPr>
            <a:r>
              <a:rPr lang="en-US" dirty="0">
                <a:solidFill>
                  <a:srgbClr val="00B050"/>
                </a:solidFill>
                <a:effectLst>
                  <a:outerShdw blurRad="38100" dist="38100" dir="2700000" algn="tl">
                    <a:srgbClr val="000000">
                      <a:alpha val="43137"/>
                    </a:srgbClr>
                  </a:outerShdw>
                </a:effectLst>
              </a:rPr>
              <a:t>Shenandoah N.P.</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0" y="-41275"/>
            <a:ext cx="10439400" cy="6940550"/>
          </a:xfrm>
          <a:prstGeom prst="rect">
            <a:avLst/>
          </a:prstGeom>
          <a:noFill/>
          <a:ln w="38100">
            <a:noFill/>
            <a:miter lim="800000"/>
            <a:headEnd/>
            <a:tailEnd/>
          </a:ln>
        </p:spPr>
      </p:pic>
      <p:pic>
        <p:nvPicPr>
          <p:cNvPr id="3075" name="Picture 4" descr="ol man.tif"/>
          <p:cNvPicPr>
            <a:picLocks noChangeAspect="1"/>
          </p:cNvPicPr>
          <p:nvPr/>
        </p:nvPicPr>
        <p:blipFill>
          <a:blip r:embed="rId4">
            <a:duotone>
              <a:prstClr val="black"/>
              <a:srgbClr val="D9C3A5">
                <a:tint val="50000"/>
                <a:satMod val="180000"/>
              </a:srgbClr>
            </a:duotone>
          </a:blip>
          <a:srcRect/>
          <a:stretch>
            <a:fillRect/>
          </a:stretch>
        </p:blipFill>
        <p:spPr bwMode="auto">
          <a:xfrm>
            <a:off x="2286000" y="1143000"/>
            <a:ext cx="4572000" cy="4572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506" name="Group 2"/>
          <p:cNvGrpSpPr>
            <a:grpSpLocks/>
          </p:cNvGrpSpPr>
          <p:nvPr/>
        </p:nvGrpSpPr>
        <p:grpSpPr bwMode="auto">
          <a:xfrm>
            <a:off x="0" y="1995488"/>
            <a:ext cx="9072563" cy="2933700"/>
            <a:chOff x="0" y="1253"/>
            <a:chExt cx="5715" cy="1848"/>
          </a:xfrm>
        </p:grpSpPr>
        <p:pic>
          <p:nvPicPr>
            <p:cNvPr id="21509" name="Picture 3"/>
            <p:cNvPicPr>
              <a:picLocks noChangeAspect="1" noChangeArrowheads="1"/>
            </p:cNvPicPr>
            <p:nvPr/>
          </p:nvPicPr>
          <p:blipFill>
            <a:blip r:embed="rId3"/>
            <a:srcRect/>
            <a:stretch>
              <a:fillRect/>
            </a:stretch>
          </p:blipFill>
          <p:spPr bwMode="auto">
            <a:xfrm>
              <a:off x="99" y="1253"/>
              <a:ext cx="5616" cy="1848"/>
            </a:xfrm>
            <a:prstGeom prst="rect">
              <a:avLst/>
            </a:prstGeom>
            <a:noFill/>
            <a:ln w="12700">
              <a:noFill/>
              <a:miter lim="800000"/>
              <a:headEnd type="none" w="sm" len="sm"/>
              <a:tailEnd type="none" w="sm" len="sm"/>
            </a:ln>
          </p:spPr>
        </p:pic>
        <p:sp>
          <p:nvSpPr>
            <p:cNvPr id="21510" name="Text Box 4"/>
            <p:cNvSpPr txBox="1">
              <a:spLocks noChangeArrowheads="1"/>
            </p:cNvSpPr>
            <p:nvPr/>
          </p:nvSpPr>
          <p:spPr bwMode="auto">
            <a:xfrm rot="-5400000">
              <a:off x="-567" y="2095"/>
              <a:ext cx="1264" cy="130"/>
            </a:xfrm>
            <a:prstGeom prst="rect">
              <a:avLst/>
            </a:prstGeom>
            <a:noFill/>
            <a:ln w="12700">
              <a:noFill/>
              <a:miter lim="800000"/>
              <a:headEnd type="none" w="sm" len="sm"/>
              <a:tailEnd type="none" w="sm" len="sm"/>
            </a:ln>
          </p:spPr>
          <p:txBody>
            <a:bodyPr>
              <a:spAutoFit/>
            </a:bodyPr>
            <a:lstStyle/>
            <a:p>
              <a:pPr eaLnBrk="0" hangingPunct="0">
                <a:lnSpc>
                  <a:spcPct val="75000"/>
                </a:lnSpc>
                <a:spcBef>
                  <a:spcPct val="60000"/>
                </a:spcBef>
              </a:pPr>
              <a:r>
                <a:rPr lang="en-US" sz="1000" i="1">
                  <a:solidFill>
                    <a:srgbClr val="FF0000"/>
                  </a:solidFill>
                  <a:latin typeface="Times New Roman" pitchFamily="18" charset="0"/>
                  <a:cs typeface="Times New Roman" pitchFamily="18" charset="0"/>
                </a:rPr>
                <a:t>Marshak, EARTH  (Norton, 2005)</a:t>
              </a:r>
            </a:p>
          </p:txBody>
        </p:sp>
      </p:grpSp>
      <p:sp>
        <p:nvSpPr>
          <p:cNvPr id="21507" name="Rectangle 5"/>
          <p:cNvSpPr>
            <a:spLocks noChangeArrowheads="1"/>
          </p:cNvSpPr>
          <p:nvPr/>
        </p:nvSpPr>
        <p:spPr bwMode="auto">
          <a:xfrm>
            <a:off x="0" y="260350"/>
            <a:ext cx="9144000" cy="579438"/>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4000">
                <a:solidFill>
                  <a:schemeClr val="accent2"/>
                </a:solidFill>
                <a:latin typeface="Times New Roman" pitchFamily="18" charset="0"/>
              </a:rPr>
              <a:t>Southern Appalachian Mountains</a:t>
            </a:r>
          </a:p>
        </p:txBody>
      </p:sp>
      <p:sp>
        <p:nvSpPr>
          <p:cNvPr id="21508" name="Text Box 6"/>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1995488"/>
            <a:ext cx="9072563" cy="2933700"/>
            <a:chOff x="0" y="1253"/>
            <a:chExt cx="5715" cy="1848"/>
          </a:xfrm>
        </p:grpSpPr>
        <p:pic>
          <p:nvPicPr>
            <p:cNvPr id="22535" name="Picture 3"/>
            <p:cNvPicPr>
              <a:picLocks noChangeAspect="1" noChangeArrowheads="1"/>
            </p:cNvPicPr>
            <p:nvPr/>
          </p:nvPicPr>
          <p:blipFill>
            <a:blip r:embed="rId3"/>
            <a:srcRect/>
            <a:stretch>
              <a:fillRect/>
            </a:stretch>
          </p:blipFill>
          <p:spPr bwMode="auto">
            <a:xfrm>
              <a:off x="99" y="1253"/>
              <a:ext cx="5616" cy="1848"/>
            </a:xfrm>
            <a:prstGeom prst="rect">
              <a:avLst/>
            </a:prstGeom>
            <a:noFill/>
            <a:ln w="12700">
              <a:noFill/>
              <a:miter lim="800000"/>
              <a:headEnd type="none" w="sm" len="sm"/>
              <a:tailEnd type="none" w="sm" len="sm"/>
            </a:ln>
          </p:spPr>
        </p:pic>
        <p:sp>
          <p:nvSpPr>
            <p:cNvPr id="22536" name="Text Box 4"/>
            <p:cNvSpPr txBox="1">
              <a:spLocks noChangeArrowheads="1"/>
            </p:cNvSpPr>
            <p:nvPr/>
          </p:nvSpPr>
          <p:spPr bwMode="auto">
            <a:xfrm rot="-5400000">
              <a:off x="-567" y="2095"/>
              <a:ext cx="1264" cy="130"/>
            </a:xfrm>
            <a:prstGeom prst="rect">
              <a:avLst/>
            </a:prstGeom>
            <a:noFill/>
            <a:ln w="12700">
              <a:noFill/>
              <a:miter lim="800000"/>
              <a:headEnd type="none" w="sm" len="sm"/>
              <a:tailEnd type="none" w="sm" len="sm"/>
            </a:ln>
          </p:spPr>
          <p:txBody>
            <a:bodyPr>
              <a:spAutoFit/>
            </a:bodyPr>
            <a:lstStyle/>
            <a:p>
              <a:pPr eaLnBrk="0" hangingPunct="0">
                <a:lnSpc>
                  <a:spcPct val="75000"/>
                </a:lnSpc>
                <a:spcBef>
                  <a:spcPct val="60000"/>
                </a:spcBef>
              </a:pPr>
              <a:r>
                <a:rPr lang="en-US" sz="1000" i="1">
                  <a:solidFill>
                    <a:srgbClr val="FF0000"/>
                  </a:solidFill>
                  <a:latin typeface="Times New Roman" pitchFamily="18" charset="0"/>
                  <a:cs typeface="Times New Roman" pitchFamily="18" charset="0"/>
                </a:rPr>
                <a:t>Marshak, EARTH  (Norton, 2005)</a:t>
              </a:r>
            </a:p>
          </p:txBody>
        </p:sp>
      </p:grpSp>
      <p:sp>
        <p:nvSpPr>
          <p:cNvPr id="22531" name="Rectangle 5"/>
          <p:cNvSpPr>
            <a:spLocks noChangeArrowheads="1"/>
          </p:cNvSpPr>
          <p:nvPr/>
        </p:nvSpPr>
        <p:spPr bwMode="auto">
          <a:xfrm>
            <a:off x="0" y="260350"/>
            <a:ext cx="9144000" cy="579438"/>
          </a:xfrm>
          <a:prstGeom prst="rect">
            <a:avLst/>
          </a:prstGeom>
          <a:noFill/>
          <a:ln w="12700">
            <a:noFill/>
            <a:miter lim="800000"/>
            <a:headEnd type="none" w="sm" len="sm"/>
            <a:tailEnd type="none" w="sm" len="sm"/>
          </a:ln>
        </p:spPr>
        <p:txBody>
          <a:bodyPr>
            <a:spAutoFit/>
          </a:bodyPr>
          <a:lstStyle/>
          <a:p>
            <a:pPr eaLnBrk="0" hangingPunct="0">
              <a:lnSpc>
                <a:spcPct val="80000"/>
              </a:lnSpc>
            </a:pPr>
            <a:r>
              <a:rPr lang="en-US" sz="4000">
                <a:solidFill>
                  <a:schemeClr val="accent2"/>
                </a:solidFill>
                <a:latin typeface="Times New Roman" pitchFamily="18" charset="0"/>
              </a:rPr>
              <a:t>Southern Appalachian Mountains</a:t>
            </a:r>
          </a:p>
        </p:txBody>
      </p:sp>
      <p:sp>
        <p:nvSpPr>
          <p:cNvPr id="22532" name="Text Box 6"/>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cxnSp>
        <p:nvCxnSpPr>
          <p:cNvPr id="8" name="Straight Arrow Connector 7"/>
          <p:cNvCxnSpPr/>
          <p:nvPr/>
        </p:nvCxnSpPr>
        <p:spPr bwMode="auto">
          <a:xfrm>
            <a:off x="5981700" y="2590800"/>
            <a:ext cx="3162300" cy="1588"/>
          </a:xfrm>
          <a:prstGeom prst="straightConnector1">
            <a:avLst/>
          </a:prstGeom>
          <a:solidFill>
            <a:srgbClr val="FF0000"/>
          </a:solidFill>
          <a:ln w="63500" cap="flat" cmpd="sng" algn="ctr">
            <a:solidFill>
              <a:srgbClr val="FF0000"/>
            </a:solidFill>
            <a:prstDash val="solid"/>
            <a:round/>
            <a:headEnd type="stealth" w="lg" len="lg"/>
            <a:tailEnd type="none" w="lg" len="lg"/>
          </a:ln>
          <a:effectLst>
            <a:outerShdw blurRad="50800" dist="63500" dir="2700000" algn="tl" rotWithShape="0">
              <a:prstClr val="black">
                <a:alpha val="40000"/>
              </a:prstClr>
            </a:outerShdw>
          </a:effectLst>
        </p:spPr>
      </p:cxnSp>
      <p:sp>
        <p:nvSpPr>
          <p:cNvPr id="11" name="TextBox 10"/>
          <p:cNvSpPr txBox="1"/>
          <p:nvPr/>
        </p:nvSpPr>
        <p:spPr>
          <a:xfrm>
            <a:off x="6743700" y="2006600"/>
            <a:ext cx="1892300" cy="523875"/>
          </a:xfrm>
          <a:prstGeom prst="rect">
            <a:avLst/>
          </a:prstGeom>
          <a:noFill/>
        </p:spPr>
        <p:txBody>
          <a:bodyPr>
            <a:spAutoFit/>
          </a:bodyPr>
          <a:lstStyle/>
          <a:p>
            <a:pPr>
              <a:defRPr/>
            </a:pPr>
            <a:r>
              <a:rPr lang="en-US" dirty="0">
                <a:solidFill>
                  <a:srgbClr val="FF0000"/>
                </a:solidFill>
                <a:effectLst>
                  <a:outerShdw blurRad="38100" dist="38100" dir="2700000" algn="tl">
                    <a:srgbClr val="000000">
                      <a:alpha val="43137"/>
                    </a:srgbClr>
                  </a:outerShdw>
                </a:effectLst>
              </a:rPr>
              <a:t>150 miles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554" name="Picture 3" descr="scan0052"/>
          <p:cNvPicPr>
            <a:picLocks noChangeAspect="1" noChangeArrowheads="1"/>
          </p:cNvPicPr>
          <p:nvPr/>
        </p:nvPicPr>
        <p:blipFill>
          <a:blip r:embed="rId3"/>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3" descr="scan0052"/>
          <p:cNvPicPr>
            <a:picLocks noChangeAspect="1" noChangeArrowheads="1"/>
          </p:cNvPicPr>
          <p:nvPr/>
        </p:nvPicPr>
        <p:blipFill>
          <a:blip r:embed="rId3"/>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cxnSp>
        <p:nvCxnSpPr>
          <p:cNvPr id="6" name="Straight Arrow Connector 5"/>
          <p:cNvCxnSpPr/>
          <p:nvPr/>
        </p:nvCxnSpPr>
        <p:spPr bwMode="auto">
          <a:xfrm rot="16200000" flipH="1">
            <a:off x="2609850" y="2089150"/>
            <a:ext cx="889000" cy="368300"/>
          </a:xfrm>
          <a:prstGeom prst="straightConnector1">
            <a:avLst/>
          </a:prstGeom>
          <a:solidFill>
            <a:srgbClr val="FF0000"/>
          </a:solidFill>
          <a:ln w="76200" cap="flat" cmpd="sng" algn="ctr">
            <a:solidFill>
              <a:srgbClr val="FF0000"/>
            </a:solidFill>
            <a:prstDash val="solid"/>
            <a:round/>
            <a:headEnd type="none" w="med" len="med"/>
            <a:tailEnd type="stealth" w="lg" len="med"/>
          </a:ln>
          <a:effectLst>
            <a:outerShdw blurRad="50800" dist="38100" dir="13500000" algn="br" rotWithShape="0">
              <a:prstClr val="black">
                <a:alpha val="40000"/>
              </a:prstClr>
            </a:outerShdw>
          </a:effectLst>
        </p:spPr>
      </p:cxnSp>
      <p:cxnSp>
        <p:nvCxnSpPr>
          <p:cNvPr id="9" name="Straight Arrow Connector 8"/>
          <p:cNvCxnSpPr/>
          <p:nvPr/>
        </p:nvCxnSpPr>
        <p:spPr bwMode="auto">
          <a:xfrm flipV="1">
            <a:off x="2908300" y="1485900"/>
            <a:ext cx="914400" cy="254000"/>
          </a:xfrm>
          <a:prstGeom prst="straightConnector1">
            <a:avLst/>
          </a:prstGeom>
          <a:solidFill>
            <a:srgbClr val="FF0000"/>
          </a:solidFill>
          <a:ln w="76200" cap="flat" cmpd="sng" algn="ctr">
            <a:solidFill>
              <a:srgbClr val="FF0000"/>
            </a:solidFill>
            <a:prstDash val="solid"/>
            <a:round/>
            <a:headEnd type="none" w="med" len="med"/>
            <a:tailEnd type="stealth" w="lg" len="med"/>
          </a:ln>
          <a:effectLst>
            <a:outerShdw blurRad="50800" dist="38100" dir="13500000" algn="br" rotWithShape="0">
              <a:prstClr val="black">
                <a:alpha val="40000"/>
              </a:prstClr>
            </a:outerShdw>
          </a:effectLst>
        </p:spPr>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3" descr="scan0052"/>
          <p:cNvPicPr>
            <a:picLocks noChangeAspect="1" noChangeArrowheads="1"/>
          </p:cNvPicPr>
          <p:nvPr/>
        </p:nvPicPr>
        <p:blipFill>
          <a:blip r:embed="rId3"/>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sp>
        <p:nvSpPr>
          <p:cNvPr id="7" name="TextBox 6"/>
          <p:cNvSpPr txBox="1"/>
          <p:nvPr/>
        </p:nvSpPr>
        <p:spPr>
          <a:xfrm rot="1402894">
            <a:off x="3022600" y="1833563"/>
            <a:ext cx="1308100" cy="461962"/>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older</a:t>
            </a:r>
          </a:p>
        </p:txBody>
      </p:sp>
      <p:sp>
        <p:nvSpPr>
          <p:cNvPr id="8" name="TextBox 7"/>
          <p:cNvSpPr txBox="1"/>
          <p:nvPr/>
        </p:nvSpPr>
        <p:spPr>
          <a:xfrm rot="2552140">
            <a:off x="2089150" y="2138363"/>
            <a:ext cx="1720850" cy="461962"/>
          </a:xfrm>
          <a:prstGeom prst="rect">
            <a:avLst/>
          </a:prstGeom>
          <a:noFill/>
        </p:spPr>
        <p:txBody>
          <a:bodyPr>
            <a:spAutoFit/>
          </a:bodyPr>
          <a:lstStyle/>
          <a:p>
            <a:pPr>
              <a:defRPr/>
            </a:pPr>
            <a:r>
              <a:rPr lang="en-US" sz="2400" dirty="0">
                <a:effectLst>
                  <a:outerShdw blurRad="38100" dist="38100" dir="2700000" algn="tl">
                    <a:srgbClr val="000000">
                      <a:alpha val="43137"/>
                    </a:srgbClr>
                  </a:outerShdw>
                </a:effectLst>
              </a:rPr>
              <a:t>younger</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3" descr="scan0052"/>
          <p:cNvPicPr>
            <a:picLocks noChangeAspect="1" noChangeArrowheads="1"/>
          </p:cNvPicPr>
          <p:nvPr/>
        </p:nvPicPr>
        <p:blipFill>
          <a:blip r:embed="rId3"/>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sp>
        <p:nvSpPr>
          <p:cNvPr id="4" name="Text Box 5"/>
          <p:cNvSpPr txBox="1">
            <a:spLocks noChangeArrowheads="1"/>
          </p:cNvSpPr>
          <p:nvPr/>
        </p:nvSpPr>
        <p:spPr bwMode="auto">
          <a:xfrm>
            <a:off x="5016500" y="1841500"/>
            <a:ext cx="3162300" cy="40005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Gneiss and granite</a:t>
            </a:r>
          </a:p>
        </p:txBody>
      </p:sp>
      <p:sp>
        <p:nvSpPr>
          <p:cNvPr id="5" name="Text Box 6"/>
          <p:cNvSpPr txBox="1">
            <a:spLocks noChangeArrowheads="1"/>
          </p:cNvSpPr>
          <p:nvPr/>
        </p:nvSpPr>
        <p:spPr bwMode="auto">
          <a:xfrm>
            <a:off x="4572000" y="1041400"/>
            <a:ext cx="2247900" cy="708025"/>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Metamorphosed basalt</a:t>
            </a:r>
          </a:p>
        </p:txBody>
      </p:sp>
      <p:sp>
        <p:nvSpPr>
          <p:cNvPr id="6" name="Text Box 8"/>
          <p:cNvSpPr txBox="1">
            <a:spLocks noChangeArrowheads="1"/>
          </p:cNvSpPr>
          <p:nvPr/>
        </p:nvSpPr>
        <p:spPr bwMode="auto">
          <a:xfrm>
            <a:off x="304800" y="1676400"/>
            <a:ext cx="1727200" cy="101600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Paleozoic sedimentary rocks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12"/>
          <p:cNvPicPr>
            <a:picLocks noChangeAspect="1" noChangeArrowheads="1"/>
          </p:cNvPicPr>
          <p:nvPr/>
        </p:nvPicPr>
        <p:blipFill>
          <a:blip r:embed="rId3"/>
          <a:srcRect/>
          <a:stretch>
            <a:fillRect/>
          </a:stretch>
        </p:blipFill>
        <p:spPr bwMode="auto">
          <a:xfrm>
            <a:off x="0" y="3232150"/>
            <a:ext cx="9144000" cy="3625850"/>
          </a:xfrm>
          <a:prstGeom prst="rect">
            <a:avLst/>
          </a:prstGeom>
          <a:noFill/>
          <a:ln w="9525">
            <a:noFill/>
            <a:miter lim="800000"/>
            <a:headEnd/>
            <a:tailEnd/>
          </a:ln>
        </p:spPr>
      </p:pic>
      <p:pic>
        <p:nvPicPr>
          <p:cNvPr id="27651" name="Picture 3" descr="scan0052"/>
          <p:cNvPicPr>
            <a:picLocks noChangeAspect="1" noChangeArrowheads="1"/>
          </p:cNvPicPr>
          <p:nvPr/>
        </p:nvPicPr>
        <p:blipFill>
          <a:blip r:embed="rId4"/>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sp>
        <p:nvSpPr>
          <p:cNvPr id="21513" name="Line 9"/>
          <p:cNvSpPr>
            <a:spLocks noChangeShapeType="1"/>
          </p:cNvSpPr>
          <p:nvPr/>
        </p:nvSpPr>
        <p:spPr bwMode="auto">
          <a:xfrm>
            <a:off x="1193800" y="2667000"/>
            <a:ext cx="635000" cy="3429000"/>
          </a:xfrm>
          <a:prstGeom prst="line">
            <a:avLst/>
          </a:prstGeom>
          <a:noFill/>
          <a:ln w="38100">
            <a:solidFill>
              <a:srgbClr val="FF0000"/>
            </a:solidFill>
            <a:round/>
            <a:headEnd/>
            <a:tailEnd type="triangle" w="med" len="med"/>
          </a:ln>
          <a:effectLst>
            <a:outerShdw blurRad="50800" dist="38100" algn="l" rotWithShape="0">
              <a:prstClr val="black">
                <a:alpha val="40000"/>
              </a:prstClr>
            </a:outerShdw>
          </a:effectLst>
        </p:spPr>
        <p:txBody>
          <a:bodyPr wrap="none"/>
          <a:lstStyle/>
          <a:p>
            <a:pPr>
              <a:defRPr/>
            </a:pPr>
            <a:endParaRPr lang="en-US"/>
          </a:p>
        </p:txBody>
      </p:sp>
      <p:sp>
        <p:nvSpPr>
          <p:cNvPr id="21515" name="Line 11"/>
          <p:cNvSpPr>
            <a:spLocks noChangeShapeType="1"/>
          </p:cNvSpPr>
          <p:nvPr/>
        </p:nvSpPr>
        <p:spPr bwMode="auto">
          <a:xfrm>
            <a:off x="6591300" y="2260600"/>
            <a:ext cx="952500" cy="4216400"/>
          </a:xfrm>
          <a:prstGeom prst="line">
            <a:avLst/>
          </a:prstGeom>
          <a:noFill/>
          <a:ln w="38100">
            <a:solidFill>
              <a:srgbClr val="FF0000"/>
            </a:solidFill>
            <a:round/>
            <a:headEnd/>
            <a:tailEnd type="triangle" w="med" len="med"/>
          </a:ln>
          <a:effectLst>
            <a:outerShdw blurRad="50800" dist="38100" algn="l" rotWithShape="0">
              <a:prstClr val="black">
                <a:alpha val="40000"/>
              </a:prstClr>
            </a:outerShdw>
          </a:effectLst>
        </p:spPr>
        <p:txBody>
          <a:bodyPr wrap="none"/>
          <a:lstStyle/>
          <a:p>
            <a:pPr>
              <a:defRPr/>
            </a:pPr>
            <a:endParaRPr lang="en-US"/>
          </a:p>
        </p:txBody>
      </p:sp>
      <p:sp>
        <p:nvSpPr>
          <p:cNvPr id="12" name="Text Box 4"/>
          <p:cNvSpPr txBox="1">
            <a:spLocks noChangeArrowheads="1"/>
          </p:cNvSpPr>
          <p:nvPr/>
        </p:nvSpPr>
        <p:spPr bwMode="auto">
          <a:xfrm>
            <a:off x="2276475" y="3924300"/>
            <a:ext cx="456565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Highly deformed Syncline</a:t>
            </a:r>
          </a:p>
        </p:txBody>
      </p:sp>
      <p:sp>
        <p:nvSpPr>
          <p:cNvPr id="14" name="Text Box 6"/>
          <p:cNvSpPr txBox="1">
            <a:spLocks noChangeArrowheads="1"/>
          </p:cNvSpPr>
          <p:nvPr/>
        </p:nvSpPr>
        <p:spPr bwMode="auto">
          <a:xfrm>
            <a:off x="4572000" y="1041400"/>
            <a:ext cx="2247900" cy="708025"/>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Metamorphosed basalt</a:t>
            </a:r>
          </a:p>
        </p:txBody>
      </p:sp>
      <p:sp>
        <p:nvSpPr>
          <p:cNvPr id="15" name="Text Box 8"/>
          <p:cNvSpPr txBox="1">
            <a:spLocks noChangeArrowheads="1"/>
          </p:cNvSpPr>
          <p:nvPr/>
        </p:nvSpPr>
        <p:spPr bwMode="auto">
          <a:xfrm>
            <a:off x="304800" y="1676400"/>
            <a:ext cx="1727200" cy="101600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Paleozoic sedimentary rocks</a:t>
            </a:r>
          </a:p>
        </p:txBody>
      </p:sp>
      <p:sp>
        <p:nvSpPr>
          <p:cNvPr id="16" name="Text Box 5"/>
          <p:cNvSpPr txBox="1">
            <a:spLocks noChangeArrowheads="1"/>
          </p:cNvSpPr>
          <p:nvPr/>
        </p:nvSpPr>
        <p:spPr bwMode="auto">
          <a:xfrm>
            <a:off x="5016500" y="1841500"/>
            <a:ext cx="3162300" cy="40005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Gneiss and granite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4" name="Picture 12"/>
          <p:cNvPicPr>
            <a:picLocks noChangeAspect="1" noChangeArrowheads="1"/>
          </p:cNvPicPr>
          <p:nvPr/>
        </p:nvPicPr>
        <p:blipFill>
          <a:blip r:embed="rId3"/>
          <a:srcRect/>
          <a:stretch>
            <a:fillRect/>
          </a:stretch>
        </p:blipFill>
        <p:spPr bwMode="auto">
          <a:xfrm>
            <a:off x="0" y="3232150"/>
            <a:ext cx="9144000" cy="3625850"/>
          </a:xfrm>
          <a:prstGeom prst="rect">
            <a:avLst/>
          </a:prstGeom>
          <a:noFill/>
          <a:ln w="9525">
            <a:noFill/>
            <a:miter lim="800000"/>
            <a:headEnd/>
            <a:tailEnd/>
          </a:ln>
        </p:spPr>
      </p:pic>
      <p:pic>
        <p:nvPicPr>
          <p:cNvPr id="28675" name="Picture 3" descr="scan0052"/>
          <p:cNvPicPr>
            <a:picLocks noChangeAspect="1" noChangeArrowheads="1"/>
          </p:cNvPicPr>
          <p:nvPr/>
        </p:nvPicPr>
        <p:blipFill>
          <a:blip r:embed="rId4"/>
          <a:srcRect l="5551" t="7268" r="3423"/>
          <a:stretch>
            <a:fillRect/>
          </a:stretch>
        </p:blipFill>
        <p:spPr bwMode="auto">
          <a:xfrm>
            <a:off x="0" y="152400"/>
            <a:ext cx="9144000" cy="2847975"/>
          </a:xfrm>
          <a:prstGeom prst="rect">
            <a:avLst/>
          </a:prstGeom>
          <a:noFill/>
          <a:ln w="9525">
            <a:noFill/>
            <a:miter lim="800000"/>
            <a:headEnd/>
            <a:tailEnd/>
          </a:ln>
        </p:spPr>
      </p:pic>
      <p:sp>
        <p:nvSpPr>
          <p:cNvPr id="21508" name="Text Box 4"/>
          <p:cNvSpPr txBox="1">
            <a:spLocks noChangeArrowheads="1"/>
          </p:cNvSpPr>
          <p:nvPr/>
        </p:nvSpPr>
        <p:spPr bwMode="auto">
          <a:xfrm>
            <a:off x="2673350" y="0"/>
            <a:ext cx="377190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Overturned Anticline</a:t>
            </a:r>
          </a:p>
        </p:txBody>
      </p:sp>
      <p:sp>
        <p:nvSpPr>
          <p:cNvPr id="21513" name="Line 9"/>
          <p:cNvSpPr>
            <a:spLocks noChangeShapeType="1"/>
          </p:cNvSpPr>
          <p:nvPr/>
        </p:nvSpPr>
        <p:spPr bwMode="auto">
          <a:xfrm>
            <a:off x="1193800" y="2667000"/>
            <a:ext cx="635000" cy="3429000"/>
          </a:xfrm>
          <a:prstGeom prst="line">
            <a:avLst/>
          </a:prstGeom>
          <a:noFill/>
          <a:ln w="38100">
            <a:solidFill>
              <a:srgbClr val="FF0000"/>
            </a:solidFill>
            <a:round/>
            <a:headEnd/>
            <a:tailEnd type="triangle" w="med" len="med"/>
          </a:ln>
          <a:effectLst>
            <a:outerShdw blurRad="50800" dist="38100" algn="l" rotWithShape="0">
              <a:prstClr val="black">
                <a:alpha val="40000"/>
              </a:prstClr>
            </a:outerShdw>
          </a:effectLst>
        </p:spPr>
        <p:txBody>
          <a:bodyPr wrap="none"/>
          <a:lstStyle/>
          <a:p>
            <a:pPr>
              <a:defRPr/>
            </a:pPr>
            <a:endParaRPr lang="en-US"/>
          </a:p>
        </p:txBody>
      </p:sp>
      <p:sp>
        <p:nvSpPr>
          <p:cNvPr id="21514" name="Text Box 10"/>
          <p:cNvSpPr txBox="1">
            <a:spLocks noChangeArrowheads="1"/>
          </p:cNvSpPr>
          <p:nvPr/>
        </p:nvSpPr>
        <p:spPr bwMode="auto">
          <a:xfrm>
            <a:off x="3771900" y="5283200"/>
            <a:ext cx="2870200" cy="1016000"/>
          </a:xfrm>
          <a:prstGeom prst="rect">
            <a:avLst/>
          </a:prstGeom>
          <a:noFill/>
          <a:ln w="9525">
            <a:noFill/>
            <a:miter lim="800000"/>
            <a:headEnd/>
            <a:tailEnd/>
          </a:ln>
        </p:spPr>
        <p:txBody>
          <a:bodyPr>
            <a:spAutoFit/>
          </a:bodyPr>
          <a:lstStyle/>
          <a:p>
            <a:pPr>
              <a:spcBef>
                <a:spcPct val="50000"/>
              </a:spcBef>
              <a:defRPr/>
            </a:pPr>
            <a:r>
              <a:rPr lang="en-US" sz="2000" dirty="0">
                <a:solidFill>
                  <a:srgbClr val="FF0000"/>
                </a:solidFill>
                <a:effectLst>
                  <a:outerShdw blurRad="38100" dist="38100" dir="2700000" algn="tl">
                    <a:srgbClr val="000000">
                      <a:alpha val="43137"/>
                    </a:srgbClr>
                  </a:outerShdw>
                </a:effectLst>
                <a:latin typeface="+mn-lt"/>
              </a:rPr>
              <a:t>Proterozoic sedimentary and metamorphic rocks</a:t>
            </a:r>
          </a:p>
        </p:txBody>
      </p:sp>
      <p:sp>
        <p:nvSpPr>
          <p:cNvPr id="12" name="Text Box 4"/>
          <p:cNvSpPr txBox="1">
            <a:spLocks noChangeArrowheads="1"/>
          </p:cNvSpPr>
          <p:nvPr/>
        </p:nvSpPr>
        <p:spPr bwMode="auto">
          <a:xfrm>
            <a:off x="2276475" y="3924300"/>
            <a:ext cx="4565650" cy="461963"/>
          </a:xfrm>
          <a:prstGeom prst="rect">
            <a:avLst/>
          </a:prstGeom>
          <a:noFill/>
          <a:ln w="9525">
            <a:noFill/>
            <a:miter lim="800000"/>
            <a:headEnd/>
            <a:tailEnd/>
          </a:ln>
        </p:spPr>
        <p:txBody>
          <a:bodyPr>
            <a:spAutoFit/>
          </a:bodyPr>
          <a:lstStyle/>
          <a:p>
            <a:pPr>
              <a:spcBef>
                <a:spcPct val="50000"/>
              </a:spcBef>
              <a:defRPr/>
            </a:pPr>
            <a:r>
              <a:rPr lang="en-US" sz="2400" dirty="0">
                <a:solidFill>
                  <a:schemeClr val="tx1"/>
                </a:solidFill>
                <a:effectLst>
                  <a:outerShdw blurRad="38100" dist="38100" dir="2700000" algn="tl">
                    <a:srgbClr val="000000">
                      <a:alpha val="43137"/>
                    </a:srgbClr>
                  </a:outerShdw>
                </a:effectLst>
                <a:latin typeface="+mn-lt"/>
              </a:rPr>
              <a:t>Highly deformed Syncline</a:t>
            </a:r>
          </a:p>
        </p:txBody>
      </p:sp>
      <p:sp>
        <p:nvSpPr>
          <p:cNvPr id="14" name="Text Box 6"/>
          <p:cNvSpPr txBox="1">
            <a:spLocks noChangeArrowheads="1"/>
          </p:cNvSpPr>
          <p:nvPr/>
        </p:nvSpPr>
        <p:spPr bwMode="auto">
          <a:xfrm>
            <a:off x="4572000" y="1041400"/>
            <a:ext cx="2247900" cy="708025"/>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Metamorphosed basalt</a:t>
            </a:r>
          </a:p>
        </p:txBody>
      </p:sp>
      <p:sp>
        <p:nvSpPr>
          <p:cNvPr id="15" name="Text Box 8"/>
          <p:cNvSpPr txBox="1">
            <a:spLocks noChangeArrowheads="1"/>
          </p:cNvSpPr>
          <p:nvPr/>
        </p:nvSpPr>
        <p:spPr bwMode="auto">
          <a:xfrm>
            <a:off x="304800" y="1676400"/>
            <a:ext cx="1727200" cy="101600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Paleozoic sedimentary rocks</a:t>
            </a:r>
          </a:p>
        </p:txBody>
      </p:sp>
      <p:sp>
        <p:nvSpPr>
          <p:cNvPr id="16" name="Line 11"/>
          <p:cNvSpPr>
            <a:spLocks noChangeShapeType="1"/>
          </p:cNvSpPr>
          <p:nvPr/>
        </p:nvSpPr>
        <p:spPr bwMode="auto">
          <a:xfrm>
            <a:off x="6591300" y="2260600"/>
            <a:ext cx="952500" cy="4216400"/>
          </a:xfrm>
          <a:prstGeom prst="line">
            <a:avLst/>
          </a:prstGeom>
          <a:noFill/>
          <a:ln w="38100">
            <a:solidFill>
              <a:srgbClr val="FF0000"/>
            </a:solidFill>
            <a:round/>
            <a:headEnd/>
            <a:tailEnd type="triangle" w="med" len="med"/>
          </a:ln>
          <a:effectLst>
            <a:outerShdw blurRad="50800" dist="38100" algn="l" rotWithShape="0">
              <a:prstClr val="black">
                <a:alpha val="40000"/>
              </a:prstClr>
            </a:outerShdw>
          </a:effectLst>
        </p:spPr>
        <p:txBody>
          <a:bodyPr wrap="none"/>
          <a:lstStyle/>
          <a:p>
            <a:pPr>
              <a:defRPr/>
            </a:pPr>
            <a:endParaRPr lang="en-US"/>
          </a:p>
        </p:txBody>
      </p:sp>
      <p:sp>
        <p:nvSpPr>
          <p:cNvPr id="17" name="Text Box 5"/>
          <p:cNvSpPr txBox="1">
            <a:spLocks noChangeArrowheads="1"/>
          </p:cNvSpPr>
          <p:nvPr/>
        </p:nvSpPr>
        <p:spPr bwMode="auto">
          <a:xfrm>
            <a:off x="5016500" y="1841500"/>
            <a:ext cx="3162300" cy="400050"/>
          </a:xfrm>
          <a:prstGeom prst="rect">
            <a:avLst/>
          </a:prstGeom>
          <a:noFill/>
          <a:ln w="9525">
            <a:noFill/>
            <a:miter lim="800000"/>
            <a:headEnd/>
            <a:tailEnd/>
          </a:ln>
        </p:spPr>
        <p:txBody>
          <a:bodyPr>
            <a:spAutoFit/>
          </a:bodyPr>
          <a:lstStyle/>
          <a:p>
            <a:pPr>
              <a:spcBef>
                <a:spcPct val="50000"/>
              </a:spcBef>
              <a:defRPr/>
            </a:pPr>
            <a:r>
              <a:rPr lang="en-US" sz="2000" dirty="0">
                <a:effectLst>
                  <a:outerShdw blurRad="38100" dist="38100" dir="2700000" algn="tl">
                    <a:srgbClr val="000000">
                      <a:alpha val="43137"/>
                    </a:srgbClr>
                  </a:outerShdw>
                </a:effectLst>
                <a:latin typeface="+mj-lt"/>
              </a:rPr>
              <a:t>Gneiss and granite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 descr="Mary's Rock Google.jpg"/>
          <p:cNvPicPr>
            <a:picLocks noChangeAspect="1"/>
          </p:cNvPicPr>
          <p:nvPr/>
        </p:nvPicPr>
        <p:blipFill>
          <a:blip r:embed="rId3"/>
          <a:srcRect/>
          <a:stretch>
            <a:fillRect/>
          </a:stretch>
        </p:blipFill>
        <p:spPr bwMode="auto">
          <a:xfrm>
            <a:off x="-109538" y="0"/>
            <a:ext cx="9337676" cy="6858000"/>
          </a:xfrm>
          <a:prstGeom prst="rect">
            <a:avLst/>
          </a:prstGeom>
          <a:noFill/>
          <a:ln w="9525">
            <a:noFill/>
            <a:miter lim="800000"/>
            <a:headEnd/>
            <a:tailEnd/>
          </a:ln>
        </p:spPr>
      </p:pic>
      <p:sp>
        <p:nvSpPr>
          <p:cNvPr id="3" name="TextBox 2"/>
          <p:cNvSpPr txBox="1"/>
          <p:nvPr/>
        </p:nvSpPr>
        <p:spPr>
          <a:xfrm>
            <a:off x="2114550" y="0"/>
            <a:ext cx="48895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Shenandoah National Park</a:t>
            </a:r>
          </a:p>
        </p:txBody>
      </p:sp>
      <p:sp>
        <p:nvSpPr>
          <p:cNvPr id="29700" name="TextBox 3"/>
          <p:cNvSpPr txBox="1">
            <a:spLocks noChangeArrowheads="1"/>
          </p:cNvSpPr>
          <p:nvPr/>
        </p:nvSpPr>
        <p:spPr bwMode="auto">
          <a:xfrm>
            <a:off x="3644900" y="4711700"/>
            <a:ext cx="3302000" cy="400050"/>
          </a:xfrm>
          <a:prstGeom prst="rect">
            <a:avLst/>
          </a:prstGeom>
          <a:noFill/>
          <a:ln w="9525">
            <a:noFill/>
            <a:miter lim="800000"/>
            <a:headEnd/>
            <a:tailEnd/>
          </a:ln>
        </p:spPr>
        <p:txBody>
          <a:bodyPr>
            <a:spAutoFit/>
          </a:bodyPr>
          <a:lstStyle/>
          <a:p>
            <a:r>
              <a:rPr lang="en-US" sz="2000"/>
              <a:t>Mary’s Rock Tunnel</a:t>
            </a:r>
          </a:p>
        </p:txBody>
      </p:sp>
      <p:sp>
        <p:nvSpPr>
          <p:cNvPr id="29701" name="TextBox 4"/>
          <p:cNvSpPr txBox="1">
            <a:spLocks noChangeArrowheads="1"/>
          </p:cNvSpPr>
          <p:nvPr/>
        </p:nvSpPr>
        <p:spPr bwMode="auto">
          <a:xfrm rot="-528063">
            <a:off x="546100" y="1231900"/>
            <a:ext cx="2501900" cy="400050"/>
          </a:xfrm>
          <a:prstGeom prst="rect">
            <a:avLst/>
          </a:prstGeom>
          <a:noFill/>
          <a:ln w="9525">
            <a:noFill/>
            <a:miter lim="800000"/>
            <a:headEnd/>
            <a:tailEnd/>
          </a:ln>
        </p:spPr>
        <p:txBody>
          <a:bodyPr>
            <a:spAutoFit/>
          </a:bodyPr>
          <a:lstStyle/>
          <a:p>
            <a:r>
              <a:rPr lang="en-US" sz="2000"/>
              <a:t>Old Rag Mountain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descr="http://www.panoramio.com/photos/original/1644471.jpg"/>
          <p:cNvSpPr>
            <a:spLocks noChangeAspect="1" noChangeArrowheads="1"/>
          </p:cNvSpPr>
          <p:nvPr/>
        </p:nvSpPr>
        <p:spPr bwMode="auto">
          <a:xfrm>
            <a:off x="0" y="-212725"/>
            <a:ext cx="304800" cy="304800"/>
          </a:xfrm>
          <a:prstGeom prst="rect">
            <a:avLst/>
          </a:prstGeom>
          <a:noFill/>
          <a:ln w="9525">
            <a:noFill/>
            <a:miter lim="800000"/>
            <a:headEnd/>
            <a:tailEnd/>
          </a:ln>
        </p:spPr>
        <p:txBody>
          <a:bodyPr/>
          <a:lstStyle/>
          <a:p>
            <a:endParaRPr lang="en-US"/>
          </a:p>
        </p:txBody>
      </p:sp>
      <p:sp>
        <p:nvSpPr>
          <p:cNvPr id="30723" name="AutoShape 4" descr="http://www.panoramio.com/photos/original/1644471.jpg"/>
          <p:cNvSpPr>
            <a:spLocks noChangeAspect="1" noChangeArrowheads="1"/>
          </p:cNvSpPr>
          <p:nvPr/>
        </p:nvSpPr>
        <p:spPr bwMode="auto">
          <a:xfrm>
            <a:off x="0" y="-212725"/>
            <a:ext cx="304800" cy="304800"/>
          </a:xfrm>
          <a:prstGeom prst="rect">
            <a:avLst/>
          </a:prstGeom>
          <a:noFill/>
          <a:ln w="9525">
            <a:noFill/>
            <a:miter lim="800000"/>
            <a:headEnd/>
            <a:tailEnd/>
          </a:ln>
        </p:spPr>
        <p:txBody>
          <a:bodyPr/>
          <a:lstStyle/>
          <a:p>
            <a:endParaRPr lang="en-US"/>
          </a:p>
        </p:txBody>
      </p:sp>
      <p:sp>
        <p:nvSpPr>
          <p:cNvPr id="30724" name="AutoShape 6" descr="http://www.panoramio.com/photos/original/1644471.jpg"/>
          <p:cNvSpPr>
            <a:spLocks noChangeAspect="1" noChangeArrowheads="1"/>
          </p:cNvSpPr>
          <p:nvPr/>
        </p:nvSpPr>
        <p:spPr bwMode="auto">
          <a:xfrm>
            <a:off x="0" y="-212725"/>
            <a:ext cx="304800" cy="304800"/>
          </a:xfrm>
          <a:prstGeom prst="rect">
            <a:avLst/>
          </a:prstGeom>
          <a:noFill/>
          <a:ln w="9525">
            <a:noFill/>
            <a:miter lim="800000"/>
            <a:headEnd/>
            <a:tailEnd/>
          </a:ln>
        </p:spPr>
        <p:txBody>
          <a:bodyPr/>
          <a:lstStyle/>
          <a:p>
            <a:endParaRPr lang="en-US"/>
          </a:p>
        </p:txBody>
      </p:sp>
      <p:sp>
        <p:nvSpPr>
          <p:cNvPr id="30725" name="AutoShape 8" descr="http://www.panoramio.com/photos/original/1644471.jpg"/>
          <p:cNvSpPr>
            <a:spLocks noChangeAspect="1" noChangeArrowheads="1"/>
          </p:cNvSpPr>
          <p:nvPr/>
        </p:nvSpPr>
        <p:spPr bwMode="auto">
          <a:xfrm>
            <a:off x="0" y="-212725"/>
            <a:ext cx="304800" cy="304800"/>
          </a:xfrm>
          <a:prstGeom prst="rect">
            <a:avLst/>
          </a:prstGeom>
          <a:noFill/>
          <a:ln w="9525">
            <a:noFill/>
            <a:miter lim="800000"/>
            <a:headEnd/>
            <a:tailEnd/>
          </a:ln>
        </p:spPr>
        <p:txBody>
          <a:bodyPr/>
          <a:lstStyle/>
          <a:p>
            <a:endParaRPr lang="en-US"/>
          </a:p>
        </p:txBody>
      </p:sp>
      <p:sp>
        <p:nvSpPr>
          <p:cNvPr id="30726" name="AutoShape 10" descr="http://www.panoramio.com/photos/original/1644471.jpg"/>
          <p:cNvSpPr>
            <a:spLocks noChangeAspect="1" noChangeArrowheads="1"/>
          </p:cNvSpPr>
          <p:nvPr/>
        </p:nvSpPr>
        <p:spPr bwMode="auto">
          <a:xfrm>
            <a:off x="0" y="-212725"/>
            <a:ext cx="304800" cy="304800"/>
          </a:xfrm>
          <a:prstGeom prst="rect">
            <a:avLst/>
          </a:prstGeom>
          <a:noFill/>
          <a:ln w="9525">
            <a:noFill/>
            <a:miter lim="800000"/>
            <a:headEnd/>
            <a:tailEnd/>
          </a:ln>
        </p:spPr>
        <p:txBody>
          <a:bodyPr/>
          <a:lstStyle/>
          <a:p>
            <a:endParaRPr lang="en-US"/>
          </a:p>
        </p:txBody>
      </p:sp>
      <p:pic>
        <p:nvPicPr>
          <p:cNvPr id="30727" name="Picture 6" descr="Mary's Rock Tunnel sign.jpg"/>
          <p:cNvPicPr>
            <a:picLocks noChangeAspect="1"/>
          </p:cNvPicPr>
          <p:nvPr/>
        </p:nvPicPr>
        <p:blipFill>
          <a:blip r:embed="rId3"/>
          <a:srcRect/>
          <a:stretch>
            <a:fillRect/>
          </a:stretch>
        </p:blipFill>
        <p:spPr bwMode="auto">
          <a:xfrm>
            <a:off x="0" y="-419100"/>
            <a:ext cx="9702800" cy="7277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orages.oregonstate.edu/projects/regrowth/images/us_precip.gif"/>
          <p:cNvPicPr>
            <a:picLocks noChangeAspect="1" noChangeArrowheads="1"/>
          </p:cNvPicPr>
          <p:nvPr/>
        </p:nvPicPr>
        <p:blipFill>
          <a:blip r:embed="rId3"/>
          <a:srcRect/>
          <a:stretch>
            <a:fillRect/>
          </a:stretch>
        </p:blipFill>
        <p:spPr bwMode="auto">
          <a:xfrm>
            <a:off x="0" y="-212725"/>
            <a:ext cx="9417050" cy="7070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descr="http://www.panoramio.com/photos/original/1644402.jpg"/>
          <p:cNvSpPr>
            <a:spLocks noChangeAspect="1" noChangeArrowheads="1"/>
          </p:cNvSpPr>
          <p:nvPr/>
        </p:nvSpPr>
        <p:spPr bwMode="auto">
          <a:xfrm>
            <a:off x="0" y="-212725"/>
            <a:ext cx="14630400" cy="19507200"/>
          </a:xfrm>
          <a:prstGeom prst="rect">
            <a:avLst/>
          </a:prstGeom>
          <a:noFill/>
          <a:ln w="9525">
            <a:noFill/>
            <a:miter lim="800000"/>
            <a:headEnd/>
            <a:tailEnd/>
          </a:ln>
        </p:spPr>
        <p:txBody>
          <a:bodyPr/>
          <a:lstStyle/>
          <a:p>
            <a:endParaRPr lang="en-US"/>
          </a:p>
        </p:txBody>
      </p:sp>
      <p:sp>
        <p:nvSpPr>
          <p:cNvPr id="31747" name="AutoShape 4" descr="http://www.panoramio.com/photos/original/1644402.jpg"/>
          <p:cNvSpPr>
            <a:spLocks noChangeAspect="1" noChangeArrowheads="1"/>
          </p:cNvSpPr>
          <p:nvPr/>
        </p:nvSpPr>
        <p:spPr bwMode="auto">
          <a:xfrm>
            <a:off x="0" y="-212725"/>
            <a:ext cx="14630400" cy="19507200"/>
          </a:xfrm>
          <a:prstGeom prst="rect">
            <a:avLst/>
          </a:prstGeom>
          <a:noFill/>
          <a:ln w="9525">
            <a:noFill/>
            <a:miter lim="800000"/>
            <a:headEnd/>
            <a:tailEnd/>
          </a:ln>
        </p:spPr>
        <p:txBody>
          <a:bodyPr/>
          <a:lstStyle/>
          <a:p>
            <a:endParaRPr lang="en-US"/>
          </a:p>
        </p:txBody>
      </p:sp>
      <p:sp>
        <p:nvSpPr>
          <p:cNvPr id="31748" name="AutoShape 6" descr="http://www.panoramio.com/photos/original/1644402.jpg"/>
          <p:cNvSpPr>
            <a:spLocks noChangeAspect="1" noChangeArrowheads="1"/>
          </p:cNvSpPr>
          <p:nvPr/>
        </p:nvSpPr>
        <p:spPr bwMode="auto">
          <a:xfrm>
            <a:off x="0" y="-212725"/>
            <a:ext cx="5810250" cy="7743825"/>
          </a:xfrm>
          <a:prstGeom prst="rect">
            <a:avLst/>
          </a:prstGeom>
          <a:noFill/>
          <a:ln w="9525">
            <a:noFill/>
            <a:miter lim="800000"/>
            <a:headEnd/>
            <a:tailEnd/>
          </a:ln>
        </p:spPr>
        <p:txBody>
          <a:bodyPr/>
          <a:lstStyle/>
          <a:p>
            <a:endParaRPr lang="en-US"/>
          </a:p>
        </p:txBody>
      </p:sp>
      <p:pic>
        <p:nvPicPr>
          <p:cNvPr id="31749" name="Picture 4" descr="Mary's Rock Tunnel.jpg"/>
          <p:cNvPicPr>
            <a:picLocks noChangeAspect="1"/>
          </p:cNvPicPr>
          <p:nvPr/>
        </p:nvPicPr>
        <p:blipFill>
          <a:blip r:embed="rId3"/>
          <a:srcRect/>
          <a:stretch>
            <a:fillRect/>
          </a:stretch>
        </p:blipFill>
        <p:spPr bwMode="auto">
          <a:xfrm>
            <a:off x="-12700" y="-2667000"/>
            <a:ext cx="9144000" cy="12192000"/>
          </a:xfrm>
          <a:prstGeom prst="rect">
            <a:avLst/>
          </a:prstGeom>
          <a:noFill/>
          <a:ln w="9525">
            <a:noFill/>
            <a:miter lim="800000"/>
            <a:headEnd/>
            <a:tailEnd/>
          </a:ln>
        </p:spPr>
      </p:pic>
      <p:sp>
        <p:nvSpPr>
          <p:cNvPr id="6" name="Text Box 3"/>
          <p:cNvSpPr txBox="1">
            <a:spLocks noChangeArrowheads="1"/>
          </p:cNvSpPr>
          <p:nvPr/>
        </p:nvSpPr>
        <p:spPr bwMode="auto">
          <a:xfrm>
            <a:off x="-50800" y="396875"/>
            <a:ext cx="3543300" cy="1200150"/>
          </a:xfrm>
          <a:prstGeom prst="rect">
            <a:avLst/>
          </a:prstGeom>
          <a:noFill/>
          <a:ln w="19050">
            <a:noFill/>
            <a:miter lim="800000"/>
            <a:headEnd/>
            <a:tailEnd/>
          </a:ln>
        </p:spPr>
        <p:txBody>
          <a:bodyPr>
            <a:spAutoFit/>
          </a:bodyPr>
          <a:lstStyle/>
          <a:p>
            <a:pPr>
              <a:spcBef>
                <a:spcPct val="50000"/>
              </a:spcBef>
              <a:defRPr/>
            </a:pPr>
            <a:r>
              <a:rPr lang="en-US" sz="2400" dirty="0">
                <a:effectLst>
                  <a:outerShdw blurRad="38100" dist="38100" dir="2700000" algn="tl">
                    <a:srgbClr val="000000">
                      <a:alpha val="43137"/>
                    </a:srgbClr>
                  </a:outerShdw>
                </a:effectLst>
              </a:rPr>
              <a:t>Mary’s Rock Tunnel  Granodiorite gneiss (Pedlar Formation)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http://www.nvcc.edu/home/cbentley/shenandoah/pedlar.jpg"/>
          <p:cNvPicPr>
            <a:picLocks noChangeAspect="1" noChangeArrowheads="1"/>
          </p:cNvPicPr>
          <p:nvPr/>
        </p:nvPicPr>
        <p:blipFill>
          <a:blip r:embed="rId3"/>
          <a:srcRect/>
          <a:stretch>
            <a:fillRect/>
          </a:stretch>
        </p:blipFill>
        <p:spPr bwMode="auto">
          <a:xfrm>
            <a:off x="203200" y="1244600"/>
            <a:ext cx="5816600" cy="4362450"/>
          </a:xfrm>
          <a:prstGeom prst="rect">
            <a:avLst/>
          </a:prstGeom>
          <a:noFill/>
          <a:ln w="9525">
            <a:noFill/>
            <a:miter lim="800000"/>
            <a:headEnd/>
            <a:tailEnd/>
          </a:ln>
        </p:spPr>
      </p:pic>
      <p:pic>
        <p:nvPicPr>
          <p:cNvPr id="32771" name="Picture 4" descr="http://www.nvcc.edu/home/cbentley/shenandoah/granite_vs_granite_gneiss.jpg"/>
          <p:cNvPicPr>
            <a:picLocks noChangeAspect="1" noChangeArrowheads="1"/>
          </p:cNvPicPr>
          <p:nvPr/>
        </p:nvPicPr>
        <p:blipFill>
          <a:blip r:embed="rId4"/>
          <a:srcRect/>
          <a:stretch>
            <a:fillRect/>
          </a:stretch>
        </p:blipFill>
        <p:spPr bwMode="auto">
          <a:xfrm>
            <a:off x="6103938" y="1249363"/>
            <a:ext cx="2838450" cy="4381500"/>
          </a:xfrm>
          <a:prstGeom prst="rect">
            <a:avLst/>
          </a:prstGeom>
          <a:noFill/>
          <a:ln w="9525">
            <a:noFill/>
            <a:miter lim="800000"/>
            <a:headEnd/>
            <a:tailEnd/>
          </a:ln>
        </p:spPr>
      </p:pic>
      <p:sp>
        <p:nvSpPr>
          <p:cNvPr id="4" name="TextBox 3"/>
          <p:cNvSpPr txBox="1"/>
          <p:nvPr/>
        </p:nvSpPr>
        <p:spPr>
          <a:xfrm>
            <a:off x="2774950" y="355600"/>
            <a:ext cx="3568700" cy="584200"/>
          </a:xfrm>
          <a:prstGeom prst="rect">
            <a:avLst/>
          </a:prstGeom>
          <a:noFill/>
        </p:spPr>
        <p:txBody>
          <a:bodyPr>
            <a:spAutoFit/>
          </a:bodyPr>
          <a:lstStyle/>
          <a:p>
            <a:pPr>
              <a:defRPr/>
            </a:pPr>
            <a:r>
              <a:rPr lang="en-US" sz="3200" dirty="0">
                <a:solidFill>
                  <a:schemeClr val="tx1"/>
                </a:solidFill>
                <a:effectLst>
                  <a:outerShdw blurRad="38100" dist="38100" dir="2700000" algn="tl">
                    <a:srgbClr val="000000">
                      <a:alpha val="43137"/>
                    </a:srgbClr>
                  </a:outerShdw>
                </a:effectLst>
              </a:rPr>
              <a:t>Pedlar Formation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4"/>
          <a:srcRect r="62222"/>
          <a:stretch>
            <a:fillRect/>
          </a:stretch>
        </p:blipFill>
        <p:spPr bwMode="auto">
          <a:xfrm>
            <a:off x="673100" y="2171700"/>
            <a:ext cx="7772400" cy="2514600"/>
          </a:xfrm>
          <a:prstGeom prst="rect">
            <a:avLst/>
          </a:prstGeom>
          <a:noFill/>
          <a:ln w="9525">
            <a:noFill/>
            <a:miter lim="800000"/>
            <a:headEnd/>
            <a:tailEnd/>
          </a:ln>
          <a:effectLst>
            <a:outerShdw blurRad="50800" dist="635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nstruct.uwo.ca/earth-sci/300b-001/rodkarl2b.jpg"/>
          <p:cNvPicPr>
            <a:picLocks noChangeAspect="1" noChangeArrowheads="1"/>
          </p:cNvPicPr>
          <p:nvPr/>
        </p:nvPicPr>
        <p:blipFill>
          <a:blip r:embed="rId3"/>
          <a:srcRect/>
          <a:stretch>
            <a:fillRect/>
          </a:stretch>
        </p:blipFill>
        <p:spPr bwMode="auto">
          <a:xfrm>
            <a:off x="-12700" y="-115888"/>
            <a:ext cx="9144000" cy="7165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0" y="2286000"/>
            <a:ext cx="9144000" cy="4125913"/>
          </a:xfrm>
          <a:prstGeom prst="rect">
            <a:avLst/>
          </a:prstGeom>
          <a:noFill/>
          <a:ln w="9525">
            <a:noFill/>
            <a:miter lim="800000"/>
            <a:headEnd/>
            <a:tailEnd/>
          </a:ln>
        </p:spPr>
      </p:pic>
      <p:sp>
        <p:nvSpPr>
          <p:cNvPr id="35843" name="Text Box 3"/>
          <p:cNvSpPr txBox="1">
            <a:spLocks noChangeArrowheads="1"/>
          </p:cNvSpPr>
          <p:nvPr/>
        </p:nvSpPr>
        <p:spPr bwMode="auto">
          <a:xfrm>
            <a:off x="0" y="457200"/>
            <a:ext cx="9144000" cy="1373188"/>
          </a:xfrm>
          <a:prstGeom prst="rect">
            <a:avLst/>
          </a:prstGeom>
          <a:noFill/>
          <a:ln w="38100">
            <a:noFill/>
            <a:miter lim="800000"/>
            <a:headEnd/>
            <a:tailEnd/>
          </a:ln>
        </p:spPr>
        <p:txBody>
          <a:bodyPr>
            <a:spAutoFit/>
          </a:bodyPr>
          <a:lstStyle/>
          <a:p>
            <a:pPr>
              <a:spcBef>
                <a:spcPct val="50000"/>
              </a:spcBef>
            </a:pPr>
            <a:r>
              <a:rPr lang="en-US"/>
              <a:t>Cross Section A</a:t>
            </a:r>
            <a:br>
              <a:rPr lang="en-US"/>
            </a:br>
            <a:r>
              <a:rPr lang="en-US"/>
              <a:t>The Grenville: A Major Mountain Building Event</a:t>
            </a:r>
            <a:br>
              <a:rPr lang="en-US"/>
            </a:br>
            <a:r>
              <a:rPr lang="en-US"/>
              <a:t>Late Proterozoic; 1.8 - ~1.1 bya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1714" name="Picture 2" descr="http://www.nvcc.edu/home/cbentley/shenandoah/old_rag_granite.jpg"/>
          <p:cNvPicPr>
            <a:picLocks noChangeAspect="1" noChangeArrowheads="1"/>
          </p:cNvPicPr>
          <p:nvPr/>
        </p:nvPicPr>
        <p:blipFill>
          <a:blip r:embed="rId3"/>
          <a:srcRect/>
          <a:stretch>
            <a:fillRect/>
          </a:stretch>
        </p:blipFill>
        <p:spPr bwMode="auto">
          <a:xfrm>
            <a:off x="1701800" y="1285875"/>
            <a:ext cx="5715000" cy="4286250"/>
          </a:xfrm>
          <a:prstGeom prst="rect">
            <a:avLst/>
          </a:prstGeom>
          <a:noFill/>
          <a:effectLst>
            <a:outerShdw blurRad="50800" dist="76200" dir="2700000" algn="tl" rotWithShape="0">
              <a:prstClr val="black">
                <a:alpha val="40000"/>
              </a:prstClr>
            </a:outerShdw>
          </a:effectLst>
        </p:spPr>
      </p:pic>
      <p:sp>
        <p:nvSpPr>
          <p:cNvPr id="3" name="TextBox 2"/>
          <p:cNvSpPr txBox="1"/>
          <p:nvPr/>
        </p:nvSpPr>
        <p:spPr>
          <a:xfrm>
            <a:off x="2774950" y="355600"/>
            <a:ext cx="3568700" cy="584200"/>
          </a:xfrm>
          <a:prstGeom prst="rect">
            <a:avLst/>
          </a:prstGeom>
          <a:noFill/>
        </p:spPr>
        <p:txBody>
          <a:bodyPr>
            <a:spAutoFit/>
          </a:bodyPr>
          <a:lstStyle/>
          <a:p>
            <a:pPr>
              <a:defRPr/>
            </a:pPr>
            <a:r>
              <a:rPr lang="en-US" sz="3200" dirty="0">
                <a:solidFill>
                  <a:schemeClr val="tx1"/>
                </a:solidFill>
                <a:effectLst>
                  <a:outerShdw blurRad="38100" dist="38100" dir="2700000" algn="tl">
                    <a:srgbClr val="000000">
                      <a:alpha val="43137"/>
                    </a:srgbClr>
                  </a:outerShdw>
                </a:effectLst>
              </a:rPr>
              <a:t>Old Rag Granite</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farm3.static.flickr.com/2403/2213446826_347685ee2d_b.jpg"/>
          <p:cNvPicPr>
            <a:picLocks noChangeAspect="1" noChangeArrowheads="1"/>
          </p:cNvPicPr>
          <p:nvPr/>
        </p:nvPicPr>
        <p:blipFill>
          <a:blip r:embed="rId3"/>
          <a:srcRect/>
          <a:stretch>
            <a:fillRect/>
          </a:stretch>
        </p:blipFill>
        <p:spPr bwMode="auto">
          <a:xfrm>
            <a:off x="0" y="-11113"/>
            <a:ext cx="10298113" cy="6869113"/>
          </a:xfrm>
          <a:prstGeom prst="rect">
            <a:avLst/>
          </a:prstGeom>
          <a:noFill/>
          <a:ln w="9525">
            <a:noFill/>
            <a:miter lim="800000"/>
            <a:headEnd/>
            <a:tailEnd/>
          </a:ln>
        </p:spPr>
      </p:pic>
      <p:sp>
        <p:nvSpPr>
          <p:cNvPr id="3" name="TextBox 2"/>
          <p:cNvSpPr txBox="1"/>
          <p:nvPr/>
        </p:nvSpPr>
        <p:spPr>
          <a:xfrm>
            <a:off x="4559300" y="1295400"/>
            <a:ext cx="485775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Old Rag Mountain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farm4.static.flickr.com/3006/2525232240_34715dd090_b.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1879600" y="1689100"/>
            <a:ext cx="2679700" cy="523220"/>
          </a:xfrm>
          <a:prstGeom prst="rect">
            <a:avLst/>
          </a:prstGeom>
          <a:noFill/>
          <a:scene3d>
            <a:camera prst="orthographicFront">
              <a:rot lat="3000000" lon="0" rev="0"/>
            </a:camera>
            <a:lightRig rig="threePt" dir="t"/>
          </a:scene3d>
        </p:spPr>
        <p:txBody>
          <a:bodyPr wrap="square" rtlCol="0">
            <a:spAutoFit/>
          </a:bodyPr>
          <a:lstStyle/>
          <a:p>
            <a:r>
              <a:rPr lang="en-US" spc="600" dirty="0" smtClean="0">
                <a:effectLst>
                  <a:outerShdw blurRad="38100" dist="38100" dir="2700000" algn="tl">
                    <a:srgbClr val="000000">
                      <a:alpha val="43137"/>
                    </a:srgbClr>
                  </a:outerShdw>
                </a:effectLst>
              </a:rPr>
              <a:t>Piedmont</a:t>
            </a:r>
            <a:endParaRPr lang="en-US" spc="600" dirty="0">
              <a:effectLst>
                <a:outerShdw blurRad="38100" dist="38100" dir="2700000" algn="tl">
                  <a:srgbClr val="000000">
                    <a:alpha val="43137"/>
                  </a:srgbClr>
                </a:outerShdw>
              </a:effectLst>
            </a:endParaRPr>
          </a:p>
        </p:txBody>
      </p:sp>
      <p:sp>
        <p:nvSpPr>
          <p:cNvPr id="4" name="TextBox 3"/>
          <p:cNvSpPr txBox="1"/>
          <p:nvPr/>
        </p:nvSpPr>
        <p:spPr>
          <a:xfrm>
            <a:off x="2413000" y="1117600"/>
            <a:ext cx="3009900" cy="369332"/>
          </a:xfrm>
          <a:prstGeom prst="rect">
            <a:avLst/>
          </a:prstGeom>
          <a:noFill/>
          <a:scene3d>
            <a:camera prst="orthographicFront">
              <a:rot lat="3000000" lon="0" rev="0"/>
            </a:camera>
            <a:lightRig rig="threePt" dir="t"/>
          </a:scene3d>
        </p:spPr>
        <p:txBody>
          <a:bodyPr wrap="square" rtlCol="0">
            <a:spAutoFit/>
          </a:bodyPr>
          <a:lstStyle/>
          <a:p>
            <a:r>
              <a:rPr lang="en-US" sz="1800" spc="600" dirty="0" smtClean="0">
                <a:effectLst>
                  <a:outerShdw blurRad="38100" dist="38100" dir="2700000" algn="tl">
                    <a:srgbClr val="000000">
                      <a:alpha val="43137"/>
                    </a:srgbClr>
                  </a:outerShdw>
                </a:effectLst>
              </a:rPr>
              <a:t>Coastal Plain</a:t>
            </a:r>
            <a:endParaRPr lang="en-US" sz="1800" spc="600" dirty="0">
              <a:effectLst>
                <a:outerShdw blurRad="38100" dist="38100" dir="2700000" algn="tl">
                  <a:srgbClr val="000000">
                    <a:alpha val="43137"/>
                  </a:srgbClr>
                </a:outerShdw>
              </a:effectLst>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farm3.static.flickr.com/2192/2524408489_507ea03bd6_b.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http://www.summitpost.org/images/original/212277.jpg"/>
          <p:cNvPicPr>
            <a:picLocks noChangeAspect="1" noChangeArrowheads="1"/>
          </p:cNvPicPr>
          <p:nvPr/>
        </p:nvPicPr>
        <p:blipFill>
          <a:blip r:embed="rId3"/>
          <a:srcRect/>
          <a:stretch>
            <a:fillRect/>
          </a:stretch>
        </p:blipFill>
        <p:spPr bwMode="auto">
          <a:xfrm>
            <a:off x="0" y="-231775"/>
            <a:ext cx="9144000" cy="732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8" descr="[A profile of a Cecil soil.]"/>
          <p:cNvPicPr>
            <a:picLocks noChangeAspect="1" noChangeArrowheads="1"/>
          </p:cNvPicPr>
          <p:nvPr/>
        </p:nvPicPr>
        <p:blipFill>
          <a:blip r:embed="rId3"/>
          <a:srcRect/>
          <a:stretch>
            <a:fillRect/>
          </a:stretch>
        </p:blipFill>
        <p:spPr bwMode="auto">
          <a:xfrm>
            <a:off x="2463800" y="0"/>
            <a:ext cx="42148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994808"/>
            <a:ext cx="9072563" cy="2933700"/>
            <a:chOff x="0" y="1252"/>
            <a:chExt cx="5715" cy="1848"/>
          </a:xfrm>
        </p:grpSpPr>
        <p:pic>
          <p:nvPicPr>
            <p:cNvPr id="51203" name="Picture 3"/>
            <p:cNvPicPr>
              <a:picLocks noChangeAspect="1" noChangeArrowheads="1"/>
            </p:cNvPicPr>
            <p:nvPr/>
          </p:nvPicPr>
          <p:blipFill>
            <a:blip r:embed="rId3"/>
            <a:srcRect/>
            <a:stretch>
              <a:fillRect/>
            </a:stretch>
          </p:blipFill>
          <p:spPr bwMode="auto">
            <a:xfrm>
              <a:off x="99" y="1252"/>
              <a:ext cx="5616" cy="1848"/>
            </a:xfrm>
            <a:prstGeom prst="rect">
              <a:avLst/>
            </a:prstGeom>
            <a:noFill/>
            <a:ln w="12700">
              <a:noFill/>
              <a:miter lim="800000"/>
              <a:headEnd type="none" w="sm" len="sm"/>
              <a:tailEnd type="none" w="sm" len="sm"/>
            </a:ln>
            <a:effectLst/>
          </p:spPr>
        </p:pic>
        <p:sp>
          <p:nvSpPr>
            <p:cNvPr id="51204" name="Text Box 4"/>
            <p:cNvSpPr txBox="1">
              <a:spLocks noChangeArrowheads="1"/>
            </p:cNvSpPr>
            <p:nvPr/>
          </p:nvSpPr>
          <p:spPr bwMode="auto">
            <a:xfrm rot="16200000">
              <a:off x="-567" y="2095"/>
              <a:ext cx="1264" cy="130"/>
            </a:xfrm>
            <a:prstGeom prst="rect">
              <a:avLst/>
            </a:prstGeom>
            <a:noFill/>
            <a:ln w="12700">
              <a:noFill/>
              <a:miter lim="800000"/>
              <a:headEnd type="none" w="sm" len="sm"/>
              <a:tailEnd type="none" w="sm" len="sm"/>
            </a:ln>
            <a:effectLst/>
          </p:spPr>
          <p:txBody>
            <a:bodyPr>
              <a:spAutoFit/>
            </a:bodyPr>
            <a:lstStyle/>
            <a:p>
              <a:pPr algn="ctr" eaLnBrk="0" hangingPunct="0">
                <a:lnSpc>
                  <a:spcPct val="75000"/>
                </a:lnSpc>
                <a:spcBef>
                  <a:spcPct val="60000"/>
                </a:spcBef>
              </a:pPr>
              <a:r>
                <a:rPr lang="en-US" sz="1000" b="1" i="1">
                  <a:solidFill>
                    <a:srgbClr val="FF0000"/>
                  </a:solidFill>
                  <a:latin typeface="Times New Roman" pitchFamily="18" charset="0"/>
                  <a:cs typeface="Times New Roman" pitchFamily="18" charset="0"/>
                </a:rPr>
                <a:t>Marshak, EARTH  (Norton, 2005)</a:t>
              </a:r>
            </a:p>
          </p:txBody>
        </p:sp>
      </p:grpSp>
      <p:sp>
        <p:nvSpPr>
          <p:cNvPr id="51205" name="Rectangle 5"/>
          <p:cNvSpPr>
            <a:spLocks noChangeArrowheads="1"/>
          </p:cNvSpPr>
          <p:nvPr/>
        </p:nvSpPr>
        <p:spPr bwMode="auto">
          <a:xfrm>
            <a:off x="0" y="260350"/>
            <a:ext cx="9144000" cy="579438"/>
          </a:xfrm>
          <a:prstGeom prst="rect">
            <a:avLst/>
          </a:prstGeom>
          <a:noFill/>
          <a:ln w="12700">
            <a:noFill/>
            <a:miter lim="800000"/>
            <a:headEnd type="none" w="sm" len="sm"/>
            <a:tailEnd type="none" w="sm" len="sm"/>
          </a:ln>
          <a:effectLst/>
        </p:spPr>
        <p:txBody>
          <a:bodyPr>
            <a:spAutoFit/>
          </a:bodyPr>
          <a:lstStyle/>
          <a:p>
            <a:pPr algn="ctr" eaLnBrk="0" hangingPunct="0">
              <a:lnSpc>
                <a:spcPct val="80000"/>
              </a:lnSpc>
            </a:pPr>
            <a:r>
              <a:rPr lang="en-US" sz="4000" b="1">
                <a:solidFill>
                  <a:schemeClr val="accent2"/>
                </a:solidFill>
                <a:latin typeface="Times New Roman" pitchFamily="18" charset="0"/>
              </a:rPr>
              <a:t>Southern Appalachian Mountains</a:t>
            </a:r>
          </a:p>
        </p:txBody>
      </p:sp>
      <p:sp>
        <p:nvSpPr>
          <p:cNvPr id="51206" name="Text Box 6"/>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a:effectLst/>
        </p:spPr>
        <p:txBody>
          <a:bodyPr>
            <a:spAutoFit/>
          </a:bodyPr>
          <a:lstStyle/>
          <a:p>
            <a:pPr algn="ctr" eaLnBrk="0" hangingPunct="0">
              <a:lnSpc>
                <a:spcPct val="50000"/>
              </a:lnSpc>
              <a:spcBef>
                <a:spcPct val="60000"/>
              </a:spcBef>
            </a:pPr>
            <a:r>
              <a:rPr lang="en-US" sz="1000" b="1" i="1">
                <a:solidFill>
                  <a:srgbClr val="FF0000"/>
                </a:solidFill>
                <a:latin typeface="Times New Roman" pitchFamily="18" charset="0"/>
              </a:rPr>
              <a:t>Parks and Plates</a:t>
            </a:r>
          </a:p>
          <a:p>
            <a:pPr algn="ctr" eaLnBrk="0" hangingPunct="0">
              <a:lnSpc>
                <a:spcPct val="50000"/>
              </a:lnSpc>
              <a:spcBef>
                <a:spcPct val="60000"/>
              </a:spcBef>
            </a:pPr>
            <a:r>
              <a:rPr lang="en-US" sz="1000" b="1" i="1">
                <a:solidFill>
                  <a:srgbClr val="FF0000"/>
                </a:solidFill>
                <a:latin typeface="Times New Roman" pitchFamily="18" charset="0"/>
                <a:cs typeface="Times New Roman" pitchFamily="18" charset="0"/>
              </a:rPr>
              <a:t>©2005 Robert J. Lillie</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010" name="Picture 2" descr="tacrecon"/>
          <p:cNvPicPr>
            <a:picLocks noChangeAspect="1" noChangeArrowheads="1"/>
          </p:cNvPicPr>
          <p:nvPr/>
        </p:nvPicPr>
        <p:blipFill>
          <a:blip r:embed="rId3"/>
          <a:srcRect/>
          <a:stretch>
            <a:fillRect/>
          </a:stretch>
        </p:blipFill>
        <p:spPr bwMode="auto">
          <a:xfrm>
            <a:off x="0" y="914400"/>
            <a:ext cx="9144000" cy="4948238"/>
          </a:xfrm>
          <a:prstGeom prst="rect">
            <a:avLst/>
          </a:prstGeom>
          <a:noFill/>
          <a:ln w="9525">
            <a:noFill/>
            <a:miter lim="800000"/>
            <a:headEnd/>
            <a:tailEnd/>
          </a:ln>
        </p:spPr>
      </p:pic>
      <p:sp>
        <p:nvSpPr>
          <p:cNvPr id="3" name="TextBox 2"/>
          <p:cNvSpPr txBox="1"/>
          <p:nvPr/>
        </p:nvSpPr>
        <p:spPr>
          <a:xfrm>
            <a:off x="3073400" y="3794780"/>
            <a:ext cx="3822700" cy="523220"/>
          </a:xfrm>
          <a:prstGeom prst="rect">
            <a:avLst/>
          </a:prstGeom>
          <a:noFill/>
        </p:spPr>
        <p:txBody>
          <a:bodyPr wrap="square" rtlCol="0">
            <a:spAutoFit/>
          </a:bodyPr>
          <a:lstStyle/>
          <a:p>
            <a:r>
              <a:rPr lang="en-US" dirty="0" smtClean="0">
                <a:solidFill>
                  <a:srgbClr val="FF0000"/>
                </a:solidFill>
                <a:effectLst>
                  <a:outerShdw blurRad="38100" dist="38100" dir="2700000" algn="tl">
                    <a:srgbClr val="000000">
                      <a:alpha val="43137"/>
                    </a:srgbClr>
                  </a:outerShdw>
                </a:effectLst>
              </a:rPr>
              <a:t>Blue Ridge Fault</a:t>
            </a:r>
            <a:endParaRPr lang="en-US" dirty="0">
              <a:solidFill>
                <a:srgbClr val="FF0000"/>
              </a:solidFill>
              <a:effectLst>
                <a:outerShdw blurRad="38100" dist="38100" dir="2700000" algn="tl">
                  <a:srgbClr val="000000">
                    <a:alpha val="43137"/>
                  </a:srgbClr>
                </a:outerShdw>
              </a:effectLst>
            </a:endParaRPr>
          </a:p>
        </p:txBody>
      </p:sp>
      <p:cxnSp>
        <p:nvCxnSpPr>
          <p:cNvPr id="5" name="Straight Arrow Connector 4"/>
          <p:cNvCxnSpPr>
            <a:stCxn id="3" idx="0"/>
          </p:cNvCxnSpPr>
          <p:nvPr/>
        </p:nvCxnSpPr>
        <p:spPr bwMode="auto">
          <a:xfrm rot="16200000" flipV="1">
            <a:off x="4068435" y="2878465"/>
            <a:ext cx="1165880" cy="666750"/>
          </a:xfrm>
          <a:prstGeom prst="straightConnector1">
            <a:avLst/>
          </a:prstGeom>
          <a:solidFill>
            <a:srgbClr val="FF0000"/>
          </a:solidFill>
          <a:ln w="38100" cap="flat" cmpd="sng" algn="ctr">
            <a:solidFill>
              <a:srgbClr val="FF0000"/>
            </a:solidFill>
            <a:prstDash val="solid"/>
            <a:round/>
            <a:headEnd type="none" w="med" len="med"/>
            <a:tailEnd type="arrow"/>
          </a:ln>
          <a:effectLst>
            <a:outerShdw blurRad="50800" dist="38100" algn="l" rotWithShape="0">
              <a:prstClr val="black">
                <a:alpha val="40000"/>
              </a:prstClr>
            </a:outerShdw>
          </a:effectLst>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4034" name="Picture 2" descr="blurdgdiv"/>
          <p:cNvPicPr>
            <a:picLocks noChangeAspect="1" noChangeArrowheads="1"/>
          </p:cNvPicPr>
          <p:nvPr/>
        </p:nvPicPr>
        <p:blipFill>
          <a:blip r:embed="rId3"/>
          <a:srcRect/>
          <a:stretch>
            <a:fillRect/>
          </a:stretch>
        </p:blipFill>
        <p:spPr bwMode="auto">
          <a:xfrm>
            <a:off x="142622" y="1138238"/>
            <a:ext cx="8833355" cy="4559300"/>
          </a:xfrm>
          <a:prstGeom prst="rect">
            <a:avLst/>
          </a:prstGeom>
          <a:noFill/>
          <a:ln w="9525">
            <a:noFill/>
            <a:miter lim="800000"/>
            <a:headEnd/>
            <a:tailEnd/>
          </a:ln>
          <a:effectLst>
            <a:outerShdw blurRad="50800" dist="76200" dir="2700000" algn="tl" rotWithShape="0">
              <a:prstClr val="black">
                <a:alpha val="40000"/>
              </a:prstClr>
            </a:outerShdw>
          </a:effec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2" name="Picture 2" descr="http://gsc.nrcan.gc.ca/landscapes/photos/melville/batch_2b/img0014.jpg"/>
          <p:cNvPicPr>
            <a:picLocks noChangeAspect="1" noChangeArrowheads="1"/>
          </p:cNvPicPr>
          <p:nvPr/>
        </p:nvPicPr>
        <p:blipFill>
          <a:blip r:embed="rId3"/>
          <a:srcRect/>
          <a:stretch>
            <a:fillRect/>
          </a:stretch>
        </p:blipFill>
        <p:spPr bwMode="auto">
          <a:xfrm>
            <a:off x="-542925" y="0"/>
            <a:ext cx="10204450" cy="6858000"/>
          </a:xfrm>
          <a:prstGeom prst="rect">
            <a:avLst/>
          </a:prstGeom>
          <a:noFill/>
          <a:ln w="9525">
            <a:noFill/>
            <a:miter lim="800000"/>
            <a:headEnd/>
            <a:tailEnd/>
          </a:ln>
        </p:spPr>
      </p:pic>
      <p:sp>
        <p:nvSpPr>
          <p:cNvPr id="45058" name="TextBox 4"/>
          <p:cNvSpPr txBox="1">
            <a:spLocks noChangeArrowheads="1"/>
          </p:cNvSpPr>
          <p:nvPr/>
        </p:nvSpPr>
        <p:spPr bwMode="auto">
          <a:xfrm>
            <a:off x="2089150" y="1676400"/>
            <a:ext cx="4965700" cy="1077913"/>
          </a:xfrm>
          <a:prstGeom prst="rect">
            <a:avLst/>
          </a:prstGeom>
          <a:noFill/>
          <a:ln w="9525">
            <a:noFill/>
            <a:miter lim="800000"/>
            <a:headEnd/>
            <a:tailEnd/>
          </a:ln>
        </p:spPr>
        <p:txBody>
          <a:bodyPr>
            <a:spAutoFit/>
          </a:bodyPr>
          <a:lstStyle/>
          <a:p>
            <a:pPr algn="l"/>
            <a:r>
              <a:rPr lang="en-US" sz="3200">
                <a:solidFill>
                  <a:schemeClr val="tx1"/>
                </a:solidFill>
              </a:rPr>
              <a:t>Collision Orogeny</a:t>
            </a:r>
          </a:p>
          <a:p>
            <a:pPr algn="l"/>
            <a:r>
              <a:rPr lang="en-US" sz="3200">
                <a:solidFill>
                  <a:schemeClr val="tx1"/>
                </a:solidFill>
              </a:rPr>
              <a:t>Peneplanation</a:t>
            </a:r>
          </a:p>
        </p:txBody>
      </p:sp>
      <p:sp>
        <p:nvSpPr>
          <p:cNvPr id="45059" name="Left Brace 9"/>
          <p:cNvSpPr>
            <a:spLocks/>
          </p:cNvSpPr>
          <p:nvPr/>
        </p:nvSpPr>
        <p:spPr bwMode="auto">
          <a:xfrm>
            <a:off x="1638300" y="869950"/>
            <a:ext cx="368300" cy="1765300"/>
          </a:xfrm>
          <a:prstGeom prst="leftBrace">
            <a:avLst>
              <a:gd name="adj1" fmla="val 36037"/>
              <a:gd name="adj2" fmla="val 50000"/>
            </a:avLst>
          </a:prstGeom>
          <a:noFill/>
          <a:ln w="50800" cap="sq" algn="ctr">
            <a:solidFill>
              <a:srgbClr val="FF0000"/>
            </a:solidFill>
            <a:round/>
            <a:headEnd/>
            <a:tailEnd/>
          </a:ln>
        </p:spPr>
        <p:txBody>
          <a:bodyPr/>
          <a:lstStyle/>
          <a:p>
            <a:endParaRPr lang="en-US"/>
          </a:p>
        </p:txBody>
      </p:sp>
      <p:sp>
        <p:nvSpPr>
          <p:cNvPr id="45060" name="TextBox 10"/>
          <p:cNvSpPr txBox="1">
            <a:spLocks noChangeArrowheads="1"/>
          </p:cNvSpPr>
          <p:nvPr/>
        </p:nvSpPr>
        <p:spPr bwMode="auto">
          <a:xfrm>
            <a:off x="50800" y="1479550"/>
            <a:ext cx="1524000" cy="523875"/>
          </a:xfrm>
          <a:prstGeom prst="rect">
            <a:avLst/>
          </a:prstGeom>
          <a:noFill/>
          <a:ln w="9525">
            <a:noFill/>
            <a:miter lim="800000"/>
            <a:headEnd/>
            <a:tailEnd/>
          </a:ln>
        </p:spPr>
        <p:txBody>
          <a:bodyPr>
            <a:spAutoFit/>
          </a:bodyPr>
          <a:lstStyle/>
          <a:p>
            <a:r>
              <a:rPr lang="en-US">
                <a:solidFill>
                  <a:srgbClr val="002060"/>
                </a:solidFill>
              </a:rPr>
              <a:t>Closing  </a:t>
            </a:r>
          </a:p>
        </p:txBody>
      </p:sp>
      <p:sp>
        <p:nvSpPr>
          <p:cNvPr id="14" name="TextBox 13"/>
          <p:cNvSpPr txBox="1"/>
          <p:nvPr/>
        </p:nvSpPr>
        <p:spPr>
          <a:xfrm rot="2263396">
            <a:off x="7278995" y="930753"/>
            <a:ext cx="2400300" cy="523220"/>
          </a:xfrm>
          <a:prstGeom prst="rect">
            <a:avLst/>
          </a:prstGeom>
          <a:noFill/>
        </p:spPr>
        <p:txBody>
          <a:bodyPr>
            <a:spAutoFit/>
          </a:bodyPr>
          <a:lstStyle/>
          <a:p>
            <a:pPr>
              <a:defRPr/>
            </a:pPr>
            <a:r>
              <a:rPr lang="en-US" dirty="0">
                <a:ln>
                  <a:solidFill>
                    <a:schemeClr val="tx1"/>
                  </a:solidFill>
                </a:ln>
                <a:solidFill>
                  <a:srgbClr val="FFC000"/>
                </a:solidFill>
                <a:effectLst>
                  <a:outerShdw blurRad="38100" dist="38100" dir="2700000" algn="tl">
                    <a:srgbClr val="000000">
                      <a:alpha val="43137"/>
                    </a:srgbClr>
                  </a:outerShdw>
                </a:effectLst>
              </a:rPr>
              <a:t>Acadia</a:t>
            </a:r>
          </a:p>
        </p:txBody>
      </p:sp>
      <p:sp>
        <p:nvSpPr>
          <p:cNvPr id="15" name="TextBox 14"/>
          <p:cNvSpPr txBox="1"/>
          <p:nvPr/>
        </p:nvSpPr>
        <p:spPr>
          <a:xfrm rot="2302119">
            <a:off x="4779994" y="612257"/>
            <a:ext cx="2400300" cy="523220"/>
          </a:xfrm>
          <a:prstGeom prst="rect">
            <a:avLst/>
          </a:prstGeom>
          <a:noFill/>
        </p:spPr>
        <p:txBody>
          <a:bodyPr>
            <a:spAutoFit/>
          </a:bodyPr>
          <a:lstStyle/>
          <a:p>
            <a:pPr>
              <a:defRPr/>
            </a:pPr>
            <a:r>
              <a:rPr lang="en-US" dirty="0">
                <a:ln w="3175">
                  <a:solidFill>
                    <a:schemeClr val="tx1"/>
                  </a:solidFill>
                </a:ln>
                <a:solidFill>
                  <a:srgbClr val="00B050"/>
                </a:solidFill>
                <a:effectLst>
                  <a:outerShdw blurRad="38100" dist="38100" dir="2700000" algn="tl">
                    <a:srgbClr val="000000">
                      <a:alpha val="43137"/>
                    </a:srgbClr>
                  </a:outerShdw>
                </a:effectLst>
              </a:rPr>
              <a:t>Shenandoah</a:t>
            </a:r>
          </a:p>
        </p:txBody>
      </p:sp>
      <p:sp>
        <p:nvSpPr>
          <p:cNvPr id="16" name="TextBox 15"/>
          <p:cNvSpPr txBox="1"/>
          <p:nvPr/>
        </p:nvSpPr>
        <p:spPr>
          <a:xfrm rot="2262561">
            <a:off x="5635342" y="567356"/>
            <a:ext cx="2781300" cy="523220"/>
          </a:xfrm>
          <a:prstGeom prst="rect">
            <a:avLst/>
          </a:prstGeom>
          <a:noFill/>
        </p:spPr>
        <p:txBody>
          <a:bodyPr>
            <a:spAutoFit/>
          </a:bodyPr>
          <a:lstStyle/>
          <a:p>
            <a:pPr>
              <a:defRPr/>
            </a:pPr>
            <a:r>
              <a:rPr lang="en-US" dirty="0">
                <a:ln>
                  <a:solidFill>
                    <a:schemeClr val="tx1"/>
                  </a:solidFill>
                </a:ln>
                <a:solidFill>
                  <a:srgbClr val="92D050"/>
                </a:solidFill>
                <a:effectLst>
                  <a:outerShdw blurRad="38100" dist="38100" dir="2700000" algn="tl">
                    <a:srgbClr val="000000">
                      <a:alpha val="43137"/>
                    </a:srgbClr>
                  </a:outerShdw>
                </a:effectLst>
              </a:rPr>
              <a:t>Great Smokey</a:t>
            </a:r>
          </a:p>
        </p:txBody>
      </p:sp>
      <p:sp>
        <p:nvSpPr>
          <p:cNvPr id="17" name="5-Point Star 16"/>
          <p:cNvSpPr/>
          <p:nvPr/>
        </p:nvSpPr>
        <p:spPr bwMode="auto">
          <a:xfrm>
            <a:off x="6705600" y="1676400"/>
            <a:ext cx="381000" cy="3810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8" name="5-Point Star 17"/>
          <p:cNvSpPr/>
          <p:nvPr/>
        </p:nvSpPr>
        <p:spPr bwMode="auto">
          <a:xfrm>
            <a:off x="7823200" y="1828800"/>
            <a:ext cx="228600" cy="2286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19" name="5-Point Star 18"/>
          <p:cNvSpPr/>
          <p:nvPr/>
        </p:nvSpPr>
        <p:spPr bwMode="auto">
          <a:xfrm>
            <a:off x="6781800" y="2336800"/>
            <a:ext cx="228600" cy="228600"/>
          </a:xfrm>
          <a:prstGeom prst="star5">
            <a:avLst/>
          </a:prstGeom>
          <a:solidFill>
            <a:srgbClr val="00B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
        <p:nvSpPr>
          <p:cNvPr id="21" name="5-Point Star 20"/>
          <p:cNvSpPr/>
          <p:nvPr/>
        </p:nvSpPr>
        <p:spPr bwMode="auto">
          <a:xfrm>
            <a:off x="7899400" y="2451100"/>
            <a:ext cx="76200" cy="76200"/>
          </a:xfrm>
          <a:prstGeom prst="star5">
            <a:avLst/>
          </a:prstGeom>
          <a:solidFill>
            <a:srgbClr val="92D050"/>
          </a:solidFill>
          <a:ln w="15875" cap="flat" cmpd="sng" algn="ctr">
            <a:solidFill>
              <a:schemeClr val="tx1"/>
            </a:solidFill>
            <a:prstDash val="solid"/>
            <a:round/>
            <a:headEnd type="none" w="med" len="med"/>
            <a:tailEnd type="triangle" w="med" len="me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lightrainproductions.com/images/Gallery%20Seventeen/AppTrail3.jpg"/>
          <p:cNvPicPr>
            <a:picLocks noChangeAspect="1" noChangeArrowheads="1"/>
          </p:cNvPicPr>
          <p:nvPr/>
        </p:nvPicPr>
        <p:blipFill>
          <a:blip r:embed="rId3"/>
          <a:srcRect/>
          <a:stretch>
            <a:fillRect/>
          </a:stretch>
        </p:blipFill>
        <p:spPr bwMode="auto">
          <a:xfrm>
            <a:off x="-1014413" y="0"/>
            <a:ext cx="111728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urielheilman.com/images/view.jpg"/>
          <p:cNvPicPr>
            <a:picLocks noChangeAspect="1" noChangeArrowheads="1"/>
          </p:cNvPicPr>
          <p:nvPr/>
        </p:nvPicPr>
        <p:blipFill>
          <a:blip r:embed="rId3"/>
          <a:srcRect/>
          <a:stretch>
            <a:fillRect/>
          </a:stretch>
        </p:blipFill>
        <p:spPr bwMode="auto">
          <a:xfrm>
            <a:off x="-76200" y="0"/>
            <a:ext cx="9296400" cy="697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ibiblio.org/uncp/media/morton/morton_p23/morton_p23.jpg"/>
          <p:cNvPicPr>
            <a:picLocks noChangeAspect="1" noChangeArrowheads="1"/>
          </p:cNvPicPr>
          <p:nvPr/>
        </p:nvPicPr>
        <p:blipFill>
          <a:blip r:embed="rId3"/>
          <a:srcRect/>
          <a:stretch>
            <a:fillRect/>
          </a:stretch>
        </p:blipFill>
        <p:spPr bwMode="auto">
          <a:xfrm>
            <a:off x="-538163" y="0"/>
            <a:ext cx="1022032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http://www.jamestown-ri.info/appalachian_chain.jpg"/>
          <p:cNvPicPr>
            <a:picLocks noChangeAspect="1" noChangeArrowheads="1"/>
          </p:cNvPicPr>
          <p:nvPr/>
        </p:nvPicPr>
        <p:blipFill>
          <a:blip r:embed="rId3"/>
          <a:srcRect/>
          <a:stretch>
            <a:fillRect/>
          </a:stretch>
        </p:blipFill>
        <p:spPr bwMode="auto">
          <a:xfrm>
            <a:off x="765175" y="-147638"/>
            <a:ext cx="7613650" cy="7153276"/>
          </a:xfrm>
          <a:prstGeom prst="rect">
            <a:avLst/>
          </a:prstGeom>
          <a:noFill/>
          <a:ln w="9525">
            <a:noFill/>
            <a:miter lim="800000"/>
            <a:headEnd/>
            <a:tailEnd/>
          </a:ln>
        </p:spPr>
      </p:pic>
      <p:sp>
        <p:nvSpPr>
          <p:cNvPr id="3" name="TextBox 2"/>
          <p:cNvSpPr txBox="1"/>
          <p:nvPr/>
        </p:nvSpPr>
        <p:spPr>
          <a:xfrm>
            <a:off x="5029200" y="4343400"/>
            <a:ext cx="3124200" cy="1077913"/>
          </a:xfrm>
          <a:prstGeom prst="rect">
            <a:avLst/>
          </a:prstGeom>
          <a:noFill/>
        </p:spPr>
        <p:txBody>
          <a:bodyPr>
            <a:spAutoFit/>
          </a:bodyPr>
          <a:lstStyle/>
          <a:p>
            <a:pPr>
              <a:defRPr/>
            </a:pPr>
            <a:r>
              <a:rPr lang="en-US" sz="3200" dirty="0">
                <a:effectLst>
                  <a:outerShdw blurRad="38100" dist="38100" dir="2700000" algn="tl">
                    <a:srgbClr val="000000">
                      <a:alpha val="43137"/>
                    </a:srgbClr>
                  </a:outerShdw>
                </a:effectLst>
              </a:rPr>
              <a:t>Appalachian National Parks</a:t>
            </a:r>
          </a:p>
        </p:txBody>
      </p:sp>
      <p:sp>
        <p:nvSpPr>
          <p:cNvPr id="4" name="5-Point Star 3"/>
          <p:cNvSpPr/>
          <p:nvPr/>
        </p:nvSpPr>
        <p:spPr bwMode="auto">
          <a:xfrm>
            <a:off x="7315200" y="14478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5" name="5-Point Star 4"/>
          <p:cNvSpPr/>
          <p:nvPr/>
        </p:nvSpPr>
        <p:spPr bwMode="auto">
          <a:xfrm>
            <a:off x="1066800" y="59436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6" name="5-Point Star 5"/>
          <p:cNvSpPr/>
          <p:nvPr/>
        </p:nvSpPr>
        <p:spPr bwMode="auto">
          <a:xfrm>
            <a:off x="3200400" y="44196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7" name="TextBox 6"/>
          <p:cNvSpPr txBox="1"/>
          <p:nvPr/>
        </p:nvSpPr>
        <p:spPr>
          <a:xfrm>
            <a:off x="6515100" y="1739900"/>
            <a:ext cx="19812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Acadia</a:t>
            </a:r>
          </a:p>
        </p:txBody>
      </p:sp>
      <p:sp>
        <p:nvSpPr>
          <p:cNvPr id="8" name="TextBox 7"/>
          <p:cNvSpPr txBox="1"/>
          <p:nvPr/>
        </p:nvSpPr>
        <p:spPr>
          <a:xfrm>
            <a:off x="889000" y="4343400"/>
            <a:ext cx="23622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Shenandoah</a:t>
            </a:r>
          </a:p>
        </p:txBody>
      </p:sp>
      <p:sp>
        <p:nvSpPr>
          <p:cNvPr id="9" name="TextBox 8"/>
          <p:cNvSpPr txBox="1"/>
          <p:nvPr/>
        </p:nvSpPr>
        <p:spPr>
          <a:xfrm>
            <a:off x="1295400" y="5905500"/>
            <a:ext cx="2895600" cy="523875"/>
          </a:xfrm>
          <a:prstGeom prst="rect">
            <a:avLst/>
          </a:prstGeom>
          <a:noFill/>
        </p:spPr>
        <p:txBody>
          <a:bodyPr>
            <a:spAutoFit/>
          </a:bodyPr>
          <a:lstStyle/>
          <a:p>
            <a:pPr>
              <a:defRPr/>
            </a:pPr>
            <a:r>
              <a:rPr lang="en-US" dirty="0">
                <a:effectLst>
                  <a:outerShdw blurRad="38100" dist="38100" dir="2700000" algn="tl">
                    <a:srgbClr val="000000">
                      <a:alpha val="43137"/>
                    </a:srgbClr>
                  </a:outerShdw>
                </a:effectLst>
              </a:rPr>
              <a:t>Great Smokey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srcRect/>
          <a:stretch>
            <a:fillRect/>
          </a:stretch>
        </p:blipFill>
        <p:spPr bwMode="auto">
          <a:xfrm>
            <a:off x="585788" y="114300"/>
            <a:ext cx="7972425" cy="6629400"/>
          </a:xfrm>
          <a:prstGeom prst="rect">
            <a:avLst/>
          </a:prstGeom>
          <a:noFill/>
          <a:ln w="12700">
            <a:noFill/>
            <a:miter lim="800000"/>
            <a:headEnd type="none" w="sm" len="sm"/>
            <a:tailEnd type="none" w="sm" len="sm"/>
          </a:ln>
        </p:spPr>
      </p:pic>
      <p:sp>
        <p:nvSpPr>
          <p:cNvPr id="10243" name="Text Box 3"/>
          <p:cNvSpPr txBox="1">
            <a:spLocks noChangeArrowheads="1"/>
          </p:cNvSpPr>
          <p:nvPr/>
        </p:nvSpPr>
        <p:spPr bwMode="auto">
          <a:xfrm>
            <a:off x="7772400" y="6521450"/>
            <a:ext cx="1447800" cy="336550"/>
          </a:xfrm>
          <a:prstGeom prst="rect">
            <a:avLst/>
          </a:prstGeom>
          <a:noFill/>
          <a:ln w="12700">
            <a:noFill/>
            <a:miter lim="800000"/>
            <a:headEnd type="none" w="sm" len="sm"/>
            <a:tailEnd type="none" w="sm" len="sm"/>
          </a:ln>
        </p:spPr>
        <p:txBody>
          <a:bodyPr>
            <a:spAutoFit/>
          </a:bodyPr>
          <a:lstStyle/>
          <a:p>
            <a:pPr eaLnBrk="0" hangingPunct="0">
              <a:lnSpc>
                <a:spcPct val="50000"/>
              </a:lnSpc>
              <a:spcBef>
                <a:spcPct val="60000"/>
              </a:spcBef>
            </a:pPr>
            <a:r>
              <a:rPr lang="en-US" sz="1000" i="1">
                <a:solidFill>
                  <a:srgbClr val="FF0000"/>
                </a:solidFill>
                <a:latin typeface="Times New Roman" pitchFamily="18" charset="0"/>
              </a:rPr>
              <a:t>Parks and Plates</a:t>
            </a:r>
          </a:p>
          <a:p>
            <a:pPr eaLnBrk="0" hangingPunct="0">
              <a:lnSpc>
                <a:spcPct val="50000"/>
              </a:lnSpc>
              <a:spcBef>
                <a:spcPct val="60000"/>
              </a:spcBef>
            </a:pPr>
            <a:r>
              <a:rPr lang="en-US" sz="1000" i="1">
                <a:solidFill>
                  <a:srgbClr val="FF0000"/>
                </a:solidFill>
                <a:latin typeface="Times New Roman" pitchFamily="18" charset="0"/>
                <a:cs typeface="Times New Roman" pitchFamily="18" charset="0"/>
              </a:rPr>
              <a:t>©2005 Robert J. Lillie</a:t>
            </a:r>
          </a:p>
        </p:txBody>
      </p:sp>
      <p:sp>
        <p:nvSpPr>
          <p:cNvPr id="10244" name="Text Box 4"/>
          <p:cNvSpPr txBox="1">
            <a:spLocks noChangeArrowheads="1"/>
          </p:cNvSpPr>
          <p:nvPr/>
        </p:nvSpPr>
        <p:spPr bwMode="auto">
          <a:xfrm>
            <a:off x="215900" y="438150"/>
            <a:ext cx="4751388" cy="946150"/>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a:solidFill>
                  <a:schemeClr val="accent2"/>
                </a:solidFill>
                <a:latin typeface="Times New Roman" pitchFamily="18" charset="0"/>
              </a:rPr>
              <a:t>ANCIENT COLLISIONAL MOUNTAIN RANGE</a:t>
            </a:r>
          </a:p>
        </p:txBody>
      </p:sp>
      <p:sp>
        <p:nvSpPr>
          <p:cNvPr id="5" name="5-Point Star 4"/>
          <p:cNvSpPr/>
          <p:nvPr/>
        </p:nvSpPr>
        <p:spPr bwMode="auto">
          <a:xfrm>
            <a:off x="8153400" y="7112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6" name="5-Point Star 5"/>
          <p:cNvSpPr/>
          <p:nvPr/>
        </p:nvSpPr>
        <p:spPr bwMode="auto">
          <a:xfrm>
            <a:off x="5448300" y="37338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7" name="5-Point Star 6"/>
          <p:cNvSpPr/>
          <p:nvPr/>
        </p:nvSpPr>
        <p:spPr bwMode="auto">
          <a:xfrm>
            <a:off x="6451600" y="2781300"/>
            <a:ext cx="381000" cy="381000"/>
          </a:xfrm>
          <a:prstGeom prst="star5">
            <a:avLst/>
          </a:prstGeom>
          <a:solidFill>
            <a:srgbClr val="FF0000"/>
          </a:solidFill>
          <a:ln w="19050" cap="flat" cmpd="sng" algn="ctr">
            <a:solidFill>
              <a:schemeClr val="bg1"/>
            </a:solidFill>
            <a:prstDash val="solid"/>
            <a:round/>
            <a:headEnd type="none" w="med" len="med"/>
            <a:tailEnd type="triangle" w="med" len="med"/>
          </a:ln>
          <a:effectLst/>
        </p:spPr>
        <p:txBody>
          <a:bodyPr/>
          <a:lstStyle/>
          <a:p>
            <a:pPr>
              <a:defRPr/>
            </a:pPr>
            <a:endParaRPr lang="en-US"/>
          </a:p>
        </p:txBody>
      </p:sp>
      <p:sp>
        <p:nvSpPr>
          <p:cNvPr id="8" name="TextBox 7"/>
          <p:cNvSpPr txBox="1"/>
          <p:nvPr/>
        </p:nvSpPr>
        <p:spPr>
          <a:xfrm>
            <a:off x="7353300" y="927100"/>
            <a:ext cx="19812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Acadia</a:t>
            </a:r>
          </a:p>
        </p:txBody>
      </p:sp>
      <p:sp>
        <p:nvSpPr>
          <p:cNvPr id="9" name="TextBox 8"/>
          <p:cNvSpPr txBox="1"/>
          <p:nvPr/>
        </p:nvSpPr>
        <p:spPr>
          <a:xfrm>
            <a:off x="6731000" y="2730500"/>
            <a:ext cx="23622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Shenandoah</a:t>
            </a:r>
          </a:p>
        </p:txBody>
      </p:sp>
      <p:sp>
        <p:nvSpPr>
          <p:cNvPr id="10" name="TextBox 9"/>
          <p:cNvSpPr txBox="1"/>
          <p:nvPr/>
        </p:nvSpPr>
        <p:spPr>
          <a:xfrm>
            <a:off x="5588000" y="3632200"/>
            <a:ext cx="2895600" cy="523875"/>
          </a:xfrm>
          <a:prstGeom prst="rect">
            <a:avLst/>
          </a:prstGeom>
          <a:noFill/>
        </p:spPr>
        <p:txBody>
          <a:bodyPr>
            <a:spAutoFit/>
          </a:bodyPr>
          <a:lstStyle/>
          <a:p>
            <a:pPr>
              <a:defRPr/>
            </a:pPr>
            <a:r>
              <a:rPr lang="en-US" dirty="0">
                <a:solidFill>
                  <a:srgbClr val="002060"/>
                </a:solidFill>
                <a:effectLst>
                  <a:outerShdw blurRad="38100" dist="38100" dir="2700000" algn="tl">
                    <a:srgbClr val="000000">
                      <a:alpha val="43137"/>
                    </a:srgbClr>
                  </a:outerShdw>
                </a:effectLst>
              </a:rPr>
              <a:t>Great Smokey</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solidFill>
          <a:srgbClr val="FF0000"/>
        </a:solidFill>
        <a:ln w="381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9536</TotalTime>
  <Words>1673</Words>
  <Application>Microsoft Office PowerPoint</Application>
  <PresentationFormat>On-screen Show (4:3)</PresentationFormat>
  <Paragraphs>222</Paragraphs>
  <Slides>43</Slides>
  <Notes>43</Notes>
  <HiddenSlides>0</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Appalachians.ppt</dc:title>
  <dc:creator>Gary Jacobson</dc:creator>
  <cp:lastModifiedBy>Gary Jacobson</cp:lastModifiedBy>
  <cp:revision>119</cp:revision>
  <dcterms:created xsi:type="dcterms:W3CDTF">2005-04-25T05:10:45Z</dcterms:created>
  <dcterms:modified xsi:type="dcterms:W3CDTF">2009-02-21T03:38:45Z</dcterms:modified>
</cp:coreProperties>
</file>